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441" r:id="rId2"/>
    <p:sldId id="458" r:id="rId3"/>
    <p:sldId id="257" r:id="rId4"/>
    <p:sldId id="324" r:id="rId5"/>
    <p:sldId id="350" r:id="rId6"/>
    <p:sldId id="351" r:id="rId7"/>
    <p:sldId id="352" r:id="rId8"/>
    <p:sldId id="353" r:id="rId9"/>
    <p:sldId id="354" r:id="rId10"/>
    <p:sldId id="450" r:id="rId11"/>
    <p:sldId id="438" r:id="rId12"/>
    <p:sldId id="355" r:id="rId13"/>
    <p:sldId id="356" r:id="rId14"/>
    <p:sldId id="357" r:id="rId15"/>
    <p:sldId id="358" r:id="rId16"/>
    <p:sldId id="359" r:id="rId17"/>
    <p:sldId id="360" r:id="rId18"/>
    <p:sldId id="361" r:id="rId19"/>
    <p:sldId id="362" r:id="rId20"/>
    <p:sldId id="363" r:id="rId21"/>
    <p:sldId id="364" r:id="rId22"/>
    <p:sldId id="365" r:id="rId23"/>
    <p:sldId id="439" r:id="rId24"/>
    <p:sldId id="366" r:id="rId25"/>
    <p:sldId id="367" r:id="rId26"/>
    <p:sldId id="451" r:id="rId27"/>
    <p:sldId id="368" r:id="rId28"/>
    <p:sldId id="369" r:id="rId29"/>
    <p:sldId id="370" r:id="rId30"/>
    <p:sldId id="452" r:id="rId31"/>
    <p:sldId id="371" r:id="rId32"/>
    <p:sldId id="373" r:id="rId33"/>
    <p:sldId id="374" r:id="rId34"/>
    <p:sldId id="375" r:id="rId35"/>
    <p:sldId id="376" r:id="rId36"/>
    <p:sldId id="377" r:id="rId37"/>
    <p:sldId id="378" r:id="rId38"/>
    <p:sldId id="379" r:id="rId39"/>
    <p:sldId id="380" r:id="rId40"/>
    <p:sldId id="381" r:id="rId41"/>
    <p:sldId id="382" r:id="rId42"/>
    <p:sldId id="383" r:id="rId43"/>
    <p:sldId id="455" r:id="rId44"/>
    <p:sldId id="384" r:id="rId45"/>
    <p:sldId id="385" r:id="rId46"/>
    <p:sldId id="396" r:id="rId47"/>
    <p:sldId id="397" r:id="rId48"/>
    <p:sldId id="398" r:id="rId49"/>
    <p:sldId id="399" r:id="rId50"/>
    <p:sldId id="400" r:id="rId51"/>
    <p:sldId id="402" r:id="rId52"/>
    <p:sldId id="456" r:id="rId53"/>
    <p:sldId id="387" r:id="rId54"/>
    <p:sldId id="403" r:id="rId55"/>
    <p:sldId id="393" r:id="rId56"/>
    <p:sldId id="395" r:id="rId57"/>
    <p:sldId id="404" r:id="rId58"/>
    <p:sldId id="405" r:id="rId59"/>
    <p:sldId id="406" r:id="rId60"/>
    <p:sldId id="407" r:id="rId61"/>
    <p:sldId id="408" r:id="rId62"/>
    <p:sldId id="409" r:id="rId63"/>
    <p:sldId id="411" r:id="rId64"/>
    <p:sldId id="416" r:id="rId65"/>
    <p:sldId id="412" r:id="rId66"/>
    <p:sldId id="413" r:id="rId67"/>
    <p:sldId id="414" r:id="rId68"/>
    <p:sldId id="417" r:id="rId69"/>
    <p:sldId id="415" r:id="rId70"/>
    <p:sldId id="418" r:id="rId71"/>
    <p:sldId id="419" r:id="rId72"/>
    <p:sldId id="319" r:id="rId73"/>
    <p:sldId id="318" r:id="rId74"/>
    <p:sldId id="320" r:id="rId75"/>
    <p:sldId id="288" r:id="rId76"/>
    <p:sldId id="284" r:id="rId77"/>
    <p:sldId id="322" r:id="rId78"/>
    <p:sldId id="323" r:id="rId79"/>
    <p:sldId id="442" r:id="rId80"/>
    <p:sldId id="286" r:id="rId81"/>
    <p:sldId id="421" r:id="rId82"/>
    <p:sldId id="285" r:id="rId83"/>
    <p:sldId id="425" r:id="rId84"/>
    <p:sldId id="443" r:id="rId85"/>
    <p:sldId id="444" r:id="rId86"/>
    <p:sldId id="445" r:id="rId87"/>
    <p:sldId id="446" r:id="rId88"/>
    <p:sldId id="447" r:id="rId89"/>
    <p:sldId id="448" r:id="rId90"/>
    <p:sldId id="426" r:id="rId91"/>
    <p:sldId id="449" r:id="rId92"/>
    <p:sldId id="306" r:id="rId93"/>
    <p:sldId id="305" r:id="rId94"/>
    <p:sldId id="307" r:id="rId95"/>
    <p:sldId id="309" r:id="rId96"/>
    <p:sldId id="310" r:id="rId97"/>
    <p:sldId id="311" r:id="rId98"/>
    <p:sldId id="435" r:id="rId99"/>
    <p:sldId id="312" r:id="rId100"/>
    <p:sldId id="349" r:id="rId101"/>
    <p:sldId id="345" r:id="rId102"/>
    <p:sldId id="346" r:id="rId103"/>
    <p:sldId id="347" r:id="rId104"/>
    <p:sldId id="348" r:id="rId105"/>
    <p:sldId id="431" r:id="rId106"/>
    <p:sldId id="432" r:id="rId107"/>
    <p:sldId id="433" r:id="rId108"/>
    <p:sldId id="434" r:id="rId109"/>
    <p:sldId id="436" r:id="rId110"/>
    <p:sldId id="440" r:id="rId111"/>
    <p:sldId id="459" r:id="rId112"/>
    <p:sldId id="460" r:id="rId113"/>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5"/>
    <a:srgbClr val="E1E6EC"/>
    <a:srgbClr val="E1E4EB"/>
    <a:srgbClr val="00053F"/>
    <a:srgbClr val="054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00" autoAdjust="0"/>
  </p:normalViewPr>
  <p:slideViewPr>
    <p:cSldViewPr>
      <p:cViewPr varScale="1">
        <p:scale>
          <a:sx n="61" d="100"/>
          <a:sy n="61" d="100"/>
        </p:scale>
        <p:origin x="162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Duty hours</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&lt; 40 hrs</c:v>
                </c:pt>
                <c:pt idx="1">
                  <c:v>40 - 50 hrs</c:v>
                </c:pt>
                <c:pt idx="2">
                  <c:v>51 - 60 hrs</c:v>
                </c:pt>
                <c:pt idx="3">
                  <c:v>61 - 70 hrs</c:v>
                </c:pt>
                <c:pt idx="4">
                  <c:v>71 - 80 hrs</c:v>
                </c:pt>
                <c:pt idx="5">
                  <c:v>&gt; 80 hrs</c:v>
                </c:pt>
              </c:strCache>
            </c:strRef>
          </c:cat>
          <c:val>
            <c:numRef>
              <c:f>Sheet1!$B$2:$B$7</c:f>
              <c:numCache>
                <c:formatCode>General</c:formatCode>
                <c:ptCount val="6"/>
                <c:pt idx="0">
                  <c:v>14</c:v>
                </c:pt>
                <c:pt idx="1">
                  <c:v>36</c:v>
                </c:pt>
                <c:pt idx="2">
                  <c:v>26</c:v>
                </c:pt>
                <c:pt idx="3">
                  <c:v>13</c:v>
                </c:pt>
                <c:pt idx="4">
                  <c:v>5</c:v>
                </c:pt>
                <c:pt idx="5">
                  <c:v>5</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h-TH"/>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B9EA3-4B9D-400D-AF57-016BD50DFF91}" type="datetimeFigureOut">
              <a:rPr lang="th-TH" smtClean="0"/>
              <a:pPr/>
              <a:t>16/03/58</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48117-BABF-4E3D-81B7-4AFA4F5F4770}" type="slidenum">
              <a:rPr lang="th-TH" smtClean="0"/>
              <a:pPr/>
              <a:t>‹#›</a:t>
            </a:fld>
            <a:endParaRPr lang="th-TH"/>
          </a:p>
        </p:txBody>
      </p:sp>
    </p:spTree>
    <p:extLst>
      <p:ext uri="{BB962C8B-B14F-4D97-AF65-F5344CB8AC3E}">
        <p14:creationId xmlns:p14="http://schemas.microsoft.com/office/powerpoint/2010/main" val="194903332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ervices.aamc.org/eras/erasstats/par/index.cf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reida.ama-assn.org/Freida/eula.do"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AutoNum type="arabicPeriod"/>
            </a:pPr>
            <a:r>
              <a:rPr lang="th-TH" dirty="0" smtClean="0"/>
              <a:t>เรียนต่อ</a:t>
            </a:r>
          </a:p>
          <a:p>
            <a:pPr marL="800100" lvl="1" indent="-342900">
              <a:buAutoNum type="arabicPeriod"/>
            </a:pPr>
            <a:r>
              <a:rPr lang="th-TH" dirty="0" smtClean="0"/>
              <a:t>สายแพทย์ (ในประเทศ</a:t>
            </a:r>
            <a:r>
              <a:rPr lang="en-US" baseline="0" dirty="0" smtClean="0"/>
              <a:t>, </a:t>
            </a:r>
            <a:r>
              <a:rPr lang="th-TH" baseline="0" dirty="0" smtClean="0"/>
              <a:t>ต่างประเทศ</a:t>
            </a:r>
            <a:r>
              <a:rPr lang="en-US" baseline="0" dirty="0" smtClean="0"/>
              <a:t>)</a:t>
            </a:r>
            <a:endParaRPr lang="th-TH" dirty="0" smtClean="0"/>
          </a:p>
          <a:p>
            <a:pPr marL="800100" lvl="1" indent="-342900">
              <a:buAutoNum type="arabicPeriod"/>
            </a:pPr>
            <a:r>
              <a:rPr lang="th-TH" dirty="0" smtClean="0"/>
              <a:t>ด้านอื่นๆ (ในประเทศ</a:t>
            </a:r>
            <a:r>
              <a:rPr lang="en-US" baseline="0" dirty="0" smtClean="0"/>
              <a:t>, </a:t>
            </a:r>
            <a:r>
              <a:rPr lang="th-TH" baseline="0" dirty="0" smtClean="0"/>
              <a:t>ต่างประเทศ</a:t>
            </a:r>
            <a:r>
              <a:rPr lang="en-US" baseline="0" dirty="0" smtClean="0"/>
              <a:t>)</a:t>
            </a:r>
            <a:endParaRPr lang="en-US" dirty="0" smtClean="0"/>
          </a:p>
          <a:p>
            <a:pPr marL="342900" indent="-342900">
              <a:buAutoNum type="arabicPeriod"/>
            </a:pPr>
            <a:r>
              <a:rPr lang="th-TH" dirty="0" smtClean="0"/>
              <a:t>ทำงาน</a:t>
            </a:r>
          </a:p>
          <a:p>
            <a:pPr marL="800100" lvl="1" indent="-342900">
              <a:buAutoNum type="arabicPeriod"/>
            </a:pPr>
            <a:r>
              <a:rPr lang="th-TH" dirty="0" smtClean="0"/>
              <a:t>สายแพทย์</a:t>
            </a:r>
          </a:p>
          <a:p>
            <a:pPr marL="800100" lvl="1" indent="-342900">
              <a:buAutoNum type="arabicPeriod"/>
            </a:pPr>
            <a:r>
              <a:rPr lang="th-TH" dirty="0" smtClean="0"/>
              <a:t>ด้านอื่นๆ</a:t>
            </a:r>
            <a:r>
              <a:rPr lang="th-TH" baseline="0" dirty="0" smtClean="0"/>
              <a:t> เช่น เอกชน</a:t>
            </a:r>
            <a:r>
              <a:rPr lang="en-US" baseline="0" dirty="0" smtClean="0"/>
              <a:t>, </a:t>
            </a:r>
            <a:r>
              <a:rPr lang="th-TH" baseline="0" dirty="0" smtClean="0"/>
              <a:t>คลินิกเสริมความงาม</a:t>
            </a:r>
            <a:r>
              <a:rPr lang="en-US" baseline="0" dirty="0" smtClean="0"/>
              <a:t>, </a:t>
            </a:r>
            <a:r>
              <a:rPr lang="th-TH" baseline="0" dirty="0" smtClean="0"/>
              <a:t>อาชีพอื่นๆ</a:t>
            </a:r>
            <a:endParaRPr lang="th-TH"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6</a:t>
            </a:fld>
            <a:endParaRPr lang="th-TH"/>
          </a:p>
        </p:txBody>
      </p:sp>
    </p:spTree>
    <p:extLst>
      <p:ext uri="{BB962C8B-B14F-4D97-AF65-F5344CB8AC3E}">
        <p14:creationId xmlns:p14="http://schemas.microsoft.com/office/powerpoint/2010/main" val="223790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ขอรับ</a:t>
            </a:r>
            <a:r>
              <a:rPr lang="th-TH" baseline="0" dirty="0" smtClean="0"/>
              <a:t> </a:t>
            </a:r>
            <a:r>
              <a:rPr lang="en-US" baseline="0" dirty="0" smtClean="0"/>
              <a:t>ERAS token </a:t>
            </a:r>
            <a:r>
              <a:rPr lang="th-TH" baseline="0" dirty="0" smtClean="0"/>
              <a:t>จาก </a:t>
            </a:r>
            <a:r>
              <a:rPr lang="en-US" baseline="0" dirty="0" smtClean="0"/>
              <a:t>OASIS</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47</a:t>
            </a:fld>
            <a:endParaRPr lang="th-TH"/>
          </a:p>
        </p:txBody>
      </p:sp>
    </p:spTree>
    <p:extLst>
      <p:ext uri="{BB962C8B-B14F-4D97-AF65-F5344CB8AC3E}">
        <p14:creationId xmlns:p14="http://schemas.microsoft.com/office/powerpoint/2010/main" val="205581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ขอรับ</a:t>
            </a:r>
            <a:r>
              <a:rPr lang="th-TH" baseline="0" dirty="0" smtClean="0"/>
              <a:t> </a:t>
            </a:r>
            <a:r>
              <a:rPr lang="en-US" baseline="0" dirty="0" smtClean="0"/>
              <a:t>ERAS token </a:t>
            </a:r>
            <a:r>
              <a:rPr lang="th-TH" baseline="0" dirty="0" smtClean="0"/>
              <a:t>จาก </a:t>
            </a:r>
            <a:r>
              <a:rPr lang="en-US" baseline="0" dirty="0" smtClean="0"/>
              <a:t>OASIS</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48</a:t>
            </a:fld>
            <a:endParaRPr lang="th-TH"/>
          </a:p>
        </p:txBody>
      </p:sp>
    </p:spTree>
    <p:extLst>
      <p:ext uri="{BB962C8B-B14F-4D97-AF65-F5344CB8AC3E}">
        <p14:creationId xmlns:p14="http://schemas.microsoft.com/office/powerpoint/2010/main" val="14107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ขอรับ</a:t>
            </a:r>
            <a:r>
              <a:rPr lang="th-TH" baseline="0" dirty="0" smtClean="0"/>
              <a:t> </a:t>
            </a:r>
            <a:r>
              <a:rPr lang="en-US" baseline="0" dirty="0" smtClean="0"/>
              <a:t>ERAS token </a:t>
            </a:r>
            <a:r>
              <a:rPr lang="th-TH" baseline="0" dirty="0" smtClean="0"/>
              <a:t>จาก </a:t>
            </a:r>
            <a:r>
              <a:rPr lang="en-US" baseline="0" dirty="0" smtClean="0"/>
              <a:t>OASIS</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50</a:t>
            </a:fld>
            <a:endParaRPr lang="th-TH"/>
          </a:p>
        </p:txBody>
      </p:sp>
    </p:spTree>
    <p:extLst>
      <p:ext uri="{BB962C8B-B14F-4D97-AF65-F5344CB8AC3E}">
        <p14:creationId xmlns:p14="http://schemas.microsoft.com/office/powerpoint/2010/main" val="2988834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ขอรับ</a:t>
            </a:r>
            <a:r>
              <a:rPr lang="th-TH" baseline="0" dirty="0" smtClean="0"/>
              <a:t> </a:t>
            </a:r>
            <a:r>
              <a:rPr lang="en-US" baseline="0" dirty="0" smtClean="0"/>
              <a:t>ERAS token </a:t>
            </a:r>
            <a:r>
              <a:rPr lang="th-TH" baseline="0" dirty="0" smtClean="0"/>
              <a:t>จาก </a:t>
            </a:r>
            <a:r>
              <a:rPr lang="en-US" baseline="0" dirty="0" smtClean="0"/>
              <a:t>OASIS</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51</a:t>
            </a:fld>
            <a:endParaRPr lang="th-TH"/>
          </a:p>
        </p:txBody>
      </p:sp>
    </p:spTree>
    <p:extLst>
      <p:ext uri="{BB962C8B-B14F-4D97-AF65-F5344CB8AC3E}">
        <p14:creationId xmlns:p14="http://schemas.microsoft.com/office/powerpoint/2010/main" val="159841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lvl="0" fontAlgn="base"/>
            <a:r>
              <a:rPr lang="en-US" sz="1800" kern="1200" dirty="0" smtClean="0">
                <a:solidFill>
                  <a:schemeClr val="tx1"/>
                </a:solidFill>
                <a:effectLst/>
                <a:latin typeface="+mn-lt"/>
                <a:ea typeface="+mn-ea"/>
                <a:cs typeface="+mn-cs"/>
              </a:rPr>
              <a:t>Register </a:t>
            </a:r>
            <a:r>
              <a:rPr lang="en-US" sz="1800" kern="1200" dirty="0" err="1" smtClean="0">
                <a:solidFill>
                  <a:schemeClr val="tx1"/>
                </a:solidFill>
                <a:effectLst/>
                <a:latin typeface="+mn-lt"/>
                <a:ea typeface="+mn-ea"/>
                <a:cs typeface="+mn-cs"/>
              </a:rPr>
              <a:t>MyERAS</a:t>
            </a:r>
            <a:r>
              <a:rPr lang="en-US" sz="1800" kern="1200" dirty="0" smtClean="0">
                <a:solidFill>
                  <a:schemeClr val="tx1"/>
                </a:solidFill>
                <a:effectLst/>
                <a:latin typeface="+mn-lt"/>
                <a:ea typeface="+mn-ea"/>
                <a:cs typeface="+mn-cs"/>
              </a:rPr>
              <a:t> website</a:t>
            </a:r>
            <a:endParaRPr lang="en-US" sz="1800" kern="1200" dirty="0">
              <a:solidFill>
                <a:schemeClr val="tx1"/>
              </a:solidFill>
              <a:effectLst/>
              <a:latin typeface="+mn-lt"/>
              <a:ea typeface="+mn-ea"/>
              <a:cs typeface="+mn-cs"/>
            </a:endParaRPr>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53</a:t>
            </a:fld>
            <a:endParaRPr lang="th-TH"/>
          </a:p>
        </p:txBody>
      </p:sp>
    </p:spTree>
    <p:extLst>
      <p:ext uri="{BB962C8B-B14F-4D97-AF65-F5344CB8AC3E}">
        <p14:creationId xmlns:p14="http://schemas.microsoft.com/office/powerpoint/2010/main" val="388806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b="0" i="0" kern="1200" dirty="0" smtClean="0">
                <a:solidFill>
                  <a:schemeClr val="tx1"/>
                </a:solidFill>
                <a:effectLst/>
                <a:latin typeface="+mn-lt"/>
                <a:ea typeface="+mn-ea"/>
                <a:cs typeface="+mn-cs"/>
              </a:rPr>
              <a:t> For more information about specialties and programs that participate in ERAS, refer to the </a:t>
            </a:r>
            <a:r>
              <a:rPr lang="en-US" sz="1800" b="0" i="0" u="sng" kern="1200" dirty="0" smtClean="0">
                <a:solidFill>
                  <a:schemeClr val="tx1"/>
                </a:solidFill>
                <a:effectLst/>
                <a:latin typeface="+mn-lt"/>
                <a:ea typeface="+mn-ea"/>
                <a:cs typeface="+mn-cs"/>
                <a:hlinkClick r:id="rId3"/>
              </a:rPr>
              <a:t>ERAS 2015 Participating Specialties and Programs</a:t>
            </a:r>
            <a:r>
              <a:rPr lang="en-US" sz="1800" b="0" i="0" kern="1200" dirty="0" smtClean="0">
                <a:solidFill>
                  <a:schemeClr val="tx1"/>
                </a:solidFill>
                <a:effectLst/>
                <a:latin typeface="+mn-lt"/>
                <a:ea typeface="+mn-ea"/>
                <a:cs typeface="+mn-cs"/>
              </a:rPr>
              <a:t> on the AAMC website.</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55</a:t>
            </a:fld>
            <a:endParaRPr lang="th-TH"/>
          </a:p>
        </p:txBody>
      </p:sp>
    </p:spTree>
    <p:extLst>
      <p:ext uri="{BB962C8B-B14F-4D97-AF65-F5344CB8AC3E}">
        <p14:creationId xmlns:p14="http://schemas.microsoft.com/office/powerpoint/2010/main" val="77103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b="0" i="0" kern="1200" dirty="0" smtClean="0">
                <a:solidFill>
                  <a:schemeClr val="tx1"/>
                </a:solidFill>
                <a:effectLst/>
                <a:latin typeface="+mn-lt"/>
                <a:ea typeface="+mn-ea"/>
                <a:cs typeface="+mn-cs"/>
              </a:rPr>
              <a:t>The American Medical Association (AMA) also provides a free on-line Residency/Fellowship Training Program Search through </a:t>
            </a:r>
            <a:r>
              <a:rPr lang="en-US" sz="1800" b="0" i="0" u="sng" kern="1200" dirty="0" smtClean="0">
                <a:solidFill>
                  <a:schemeClr val="tx1"/>
                </a:solidFill>
                <a:effectLst/>
                <a:latin typeface="+mn-lt"/>
                <a:ea typeface="+mn-ea"/>
                <a:cs typeface="+mn-cs"/>
                <a:hlinkClick r:id="rId3"/>
              </a:rPr>
              <a:t>FREIDA Online</a:t>
            </a:r>
            <a:r>
              <a:rPr lang="en-US" sz="1800" b="0" i="0" kern="1200" baseline="30000" dirty="0" smtClean="0">
                <a:solidFill>
                  <a:schemeClr val="tx1"/>
                </a:solidFill>
                <a:effectLst/>
                <a:latin typeface="+mn-lt"/>
                <a:ea typeface="+mn-ea"/>
                <a:cs typeface="+mn-cs"/>
              </a:rPr>
              <a:t>®</a:t>
            </a:r>
            <a:r>
              <a:rPr lang="en-US" sz="1800" b="0" i="0" kern="1200" dirty="0" smtClean="0">
                <a:solidFill>
                  <a:schemeClr val="tx1"/>
                </a:solidFill>
                <a:effectLst/>
                <a:latin typeface="+mn-lt"/>
                <a:ea typeface="+mn-ea"/>
                <a:cs typeface="+mn-cs"/>
              </a:rPr>
              <a:t>.</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56</a:t>
            </a:fld>
            <a:endParaRPr lang="th-TH"/>
          </a:p>
        </p:txBody>
      </p:sp>
    </p:spTree>
    <p:extLst>
      <p:ext uri="{BB962C8B-B14F-4D97-AF65-F5344CB8AC3E}">
        <p14:creationId xmlns:p14="http://schemas.microsoft.com/office/powerpoint/2010/main" val="308726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b="1"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67</a:t>
            </a:fld>
            <a:endParaRPr lang="th-TH"/>
          </a:p>
        </p:txBody>
      </p:sp>
    </p:spTree>
    <p:extLst>
      <p:ext uri="{BB962C8B-B14F-4D97-AF65-F5344CB8AC3E}">
        <p14:creationId xmlns:p14="http://schemas.microsoft.com/office/powerpoint/2010/main" val="31738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กราฟแสดงจำนวนผู้เข้าสมัครและตำแหน่งที่รับได้</a:t>
            </a:r>
            <a:r>
              <a:rPr lang="en-US" baseline="0" dirty="0" smtClean="0"/>
              <a:t> &gt;&gt;&gt; </a:t>
            </a:r>
            <a:r>
              <a:rPr lang="th-TH" baseline="0" dirty="0" smtClean="0"/>
              <a:t>ผู้สมัครมีจำนวนเพิ่มมากขึ้นกว่าตำแหน่งที่มีอยู่ </a:t>
            </a:r>
            <a:r>
              <a:rPr lang="en-US" baseline="0" dirty="0" smtClean="0"/>
              <a:t>&gt;&gt;&gt; </a:t>
            </a:r>
            <a:r>
              <a:rPr lang="th-TH" baseline="0" dirty="0" smtClean="0"/>
              <a:t>การแข่งขันค่อนข้างสูง</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72</a:t>
            </a:fld>
            <a:endParaRPr lang="th-TH"/>
          </a:p>
        </p:txBody>
      </p:sp>
    </p:spTree>
    <p:extLst>
      <p:ext uri="{BB962C8B-B14F-4D97-AF65-F5344CB8AC3E}">
        <p14:creationId xmlns:p14="http://schemas.microsoft.com/office/powerpoint/2010/main" val="518735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กราฟแสดงจำนวนผู้เข้าสมัครแยกตามประเภทของ</a:t>
            </a:r>
            <a:r>
              <a:rPr lang="th-TH" baseline="0" dirty="0" smtClean="0"/>
              <a:t> </a:t>
            </a:r>
            <a:r>
              <a:rPr lang="en-US" baseline="0" dirty="0" smtClean="0"/>
              <a:t>applicants &gt;&gt;&gt; non US IMG </a:t>
            </a:r>
            <a:r>
              <a:rPr lang="th-TH" baseline="0" dirty="0" smtClean="0"/>
              <a:t>มีจำนวนเยอะ เกือบ </a:t>
            </a:r>
            <a:r>
              <a:rPr lang="en-US" baseline="0" dirty="0" smtClean="0"/>
              <a:t>25%</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74</a:t>
            </a:fld>
            <a:endParaRPr lang="th-TH"/>
          </a:p>
        </p:txBody>
      </p:sp>
    </p:spTree>
    <p:extLst>
      <p:ext uri="{BB962C8B-B14F-4D97-AF65-F5344CB8AC3E}">
        <p14:creationId xmlns:p14="http://schemas.microsoft.com/office/powerpoint/2010/main" val="336780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a:t>
            </a:r>
            <a:r>
              <a:rPr lang="en-US" baseline="0" dirty="0" smtClean="0"/>
              <a:t> $55,300</a:t>
            </a:r>
            <a:endParaRPr lang="th-TH"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10</a:t>
            </a:fld>
            <a:endParaRPr lang="th-TH"/>
          </a:p>
        </p:txBody>
      </p:sp>
    </p:spTree>
    <p:extLst>
      <p:ext uri="{BB962C8B-B14F-4D97-AF65-F5344CB8AC3E}">
        <p14:creationId xmlns:p14="http://schemas.microsoft.com/office/powerpoint/2010/main" val="1693230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and Data 2014 Main Residency Match</a:t>
            </a:r>
            <a:endParaRPr lang="th-TH"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76</a:t>
            </a:fld>
            <a:endParaRPr lang="th-TH"/>
          </a:p>
        </p:txBody>
      </p:sp>
    </p:spTree>
    <p:extLst>
      <p:ext uri="{BB962C8B-B14F-4D97-AF65-F5344CB8AC3E}">
        <p14:creationId xmlns:p14="http://schemas.microsoft.com/office/powerpoint/2010/main" val="2736501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กราฟแสดงตำแหน่งที่รับได้</a:t>
            </a:r>
            <a:r>
              <a:rPr lang="th-TH" baseline="0" dirty="0" smtClean="0"/>
              <a:t> และจำนวนที่ถูก </a:t>
            </a:r>
            <a:r>
              <a:rPr lang="en-US" baseline="0" dirty="0" smtClean="0"/>
              <a:t>filled </a:t>
            </a:r>
            <a:r>
              <a:rPr lang="th-TH" baseline="0" dirty="0" smtClean="0"/>
              <a:t>ด้วย </a:t>
            </a:r>
            <a:r>
              <a:rPr lang="en-US" baseline="0" dirty="0" smtClean="0"/>
              <a:t>allopathic seniors </a:t>
            </a:r>
            <a:r>
              <a:rPr lang="th-TH" baseline="0" dirty="0" smtClean="0"/>
              <a:t>ที่เหลือจะเป็นตำแหน่งของ </a:t>
            </a:r>
            <a:r>
              <a:rPr lang="en-US" baseline="0" dirty="0" smtClean="0"/>
              <a:t>applicants </a:t>
            </a:r>
            <a:r>
              <a:rPr lang="th-TH" baseline="0" dirty="0" smtClean="0"/>
              <a:t>กลุ่มอื่นๆ</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77</a:t>
            </a:fld>
            <a:endParaRPr lang="th-TH"/>
          </a:p>
        </p:txBody>
      </p:sp>
    </p:spTree>
    <p:extLst>
      <p:ext uri="{BB962C8B-B14F-4D97-AF65-F5344CB8AC3E}">
        <p14:creationId xmlns:p14="http://schemas.microsoft.com/office/powerpoint/2010/main" val="2506874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กราฟแสดง</a:t>
            </a:r>
            <a:r>
              <a:rPr lang="th-TH" baseline="0" dirty="0" smtClean="0"/>
              <a:t> </a:t>
            </a:r>
            <a:r>
              <a:rPr lang="en-US" baseline="0" dirty="0" smtClean="0"/>
              <a:t>%matched </a:t>
            </a:r>
            <a:r>
              <a:rPr lang="th-TH" baseline="0" dirty="0" smtClean="0"/>
              <a:t>แยกตาม </a:t>
            </a:r>
            <a:r>
              <a:rPr lang="en-US" baseline="0" dirty="0" smtClean="0"/>
              <a:t>specialty and applicant type</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78</a:t>
            </a:fld>
            <a:endParaRPr lang="th-TH"/>
          </a:p>
        </p:txBody>
      </p:sp>
    </p:spTree>
    <p:extLst>
      <p:ext uri="{BB962C8B-B14F-4D97-AF65-F5344CB8AC3E}">
        <p14:creationId xmlns:p14="http://schemas.microsoft.com/office/powerpoint/2010/main" val="150970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there is no statistic data support!</a:t>
            </a:r>
            <a:endParaRPr lang="th-TH"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93</a:t>
            </a:fld>
            <a:endParaRPr lang="th-TH"/>
          </a:p>
        </p:txBody>
      </p:sp>
    </p:spTree>
    <p:extLst>
      <p:ext uri="{BB962C8B-B14F-4D97-AF65-F5344CB8AC3E}">
        <p14:creationId xmlns:p14="http://schemas.microsoft.com/office/powerpoint/2010/main" val="1974122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Improve</a:t>
            </a:r>
            <a:r>
              <a:rPr lang="en-US" baseline="0" dirty="0" smtClean="0"/>
              <a:t> credential</a:t>
            </a:r>
          </a:p>
          <a:p>
            <a:r>
              <a:rPr lang="en-US" baseline="0" dirty="0" smtClean="0"/>
              <a:t>- Making contact with professor in the program </a:t>
            </a:r>
            <a:r>
              <a:rPr lang="en-US" baseline="0" dirty="0" smtClean="0">
                <a:sym typeface="Wingdings" pitchFamily="2" charset="2"/>
              </a:rPr>
              <a:t> greatest point to have LORs</a:t>
            </a:r>
            <a:endParaRPr lang="en-US" baseline="0" dirty="0" smtClean="0"/>
          </a:p>
        </p:txBody>
      </p:sp>
      <p:sp>
        <p:nvSpPr>
          <p:cNvPr id="4" name="Slide Number Placeholder 3"/>
          <p:cNvSpPr>
            <a:spLocks noGrp="1"/>
          </p:cNvSpPr>
          <p:nvPr>
            <p:ph type="sldNum" sz="quarter" idx="10"/>
          </p:nvPr>
        </p:nvSpPr>
        <p:spPr/>
        <p:txBody>
          <a:bodyPr/>
          <a:lstStyle/>
          <a:p>
            <a:fld id="{83C48117-BABF-4E3D-81B7-4AFA4F5F4770}" type="slidenum">
              <a:rPr lang="th-TH" smtClean="0"/>
              <a:pPr/>
              <a:t>95</a:t>
            </a:fld>
            <a:endParaRPr lang="th-TH"/>
          </a:p>
        </p:txBody>
      </p:sp>
    </p:spTree>
    <p:extLst>
      <p:ext uri="{BB962C8B-B14F-4D97-AF65-F5344CB8AC3E}">
        <p14:creationId xmlns:p14="http://schemas.microsoft.com/office/powerpoint/2010/main" val="302660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ค่าธรรมเนียมยื่นคำร้องขอ </a:t>
            </a:r>
            <a:r>
              <a:rPr lang="en-US" dirty="0" smtClean="0"/>
              <a:t>VISA</a:t>
            </a:r>
            <a:r>
              <a:rPr lang="en-US" baseline="0" dirty="0" smtClean="0"/>
              <a:t> 	$160</a:t>
            </a:r>
          </a:p>
          <a:p>
            <a:r>
              <a:rPr lang="en-US" baseline="0" dirty="0" smtClean="0"/>
              <a:t>SEVIS FEE (</a:t>
            </a:r>
            <a:r>
              <a:rPr lang="th-TH" sz="1800" b="0" i="0" kern="1200" dirty="0" smtClean="0">
                <a:solidFill>
                  <a:schemeClr val="tx1"/>
                </a:solidFill>
                <a:effectLst/>
                <a:latin typeface="+mn-lt"/>
                <a:ea typeface="+mn-ea"/>
                <a:cs typeface="+mn-cs"/>
              </a:rPr>
              <a:t>ค่าธรรมเนียมสำหรับดำเนินโครงการ </a:t>
            </a:r>
            <a:r>
              <a:rPr lang="en-US" sz="1800" b="0" i="0" kern="1200" dirty="0" smtClean="0">
                <a:solidFill>
                  <a:schemeClr val="tx1"/>
                </a:solidFill>
                <a:effectLst/>
                <a:latin typeface="+mn-lt"/>
                <a:ea typeface="+mn-ea"/>
                <a:cs typeface="+mn-cs"/>
              </a:rPr>
              <a:t>Student and Exchange Visitor Program (SEVP) </a:t>
            </a:r>
            <a:r>
              <a:rPr lang="en-US" baseline="0" dirty="0" smtClean="0"/>
              <a:t>)		$200</a:t>
            </a:r>
          </a:p>
          <a:p>
            <a:r>
              <a:rPr lang="en-US" sz="1800" dirty="0" smtClean="0"/>
              <a:t>Verification to state Medical Licensing Authority </a:t>
            </a:r>
            <a:r>
              <a:rPr lang="th-TH" sz="1800" dirty="0" smtClean="0"/>
              <a:t>ใช้</a:t>
            </a:r>
            <a:r>
              <a:rPr lang="th-TH" sz="1800" baseline="0" dirty="0" smtClean="0"/>
              <a:t>บอก </a:t>
            </a:r>
            <a:r>
              <a:rPr lang="en-US" sz="1800" baseline="0" dirty="0" smtClean="0"/>
              <a:t>status </a:t>
            </a:r>
            <a:r>
              <a:rPr lang="th-TH" sz="1800" baseline="0" dirty="0" smtClean="0"/>
              <a:t>ของ </a:t>
            </a:r>
            <a:r>
              <a:rPr lang="en-US" sz="1800" baseline="0" dirty="0" smtClean="0"/>
              <a:t>ECFMG certification		$35</a:t>
            </a:r>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101</a:t>
            </a:fld>
            <a:endParaRPr lang="th-TH"/>
          </a:p>
        </p:txBody>
      </p:sp>
    </p:spTree>
    <p:extLst>
      <p:ext uri="{BB962C8B-B14F-4D97-AF65-F5344CB8AC3E}">
        <p14:creationId xmlns:p14="http://schemas.microsoft.com/office/powerpoint/2010/main" val="3103653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102</a:t>
            </a:fld>
            <a:endParaRPr lang="th-TH"/>
          </a:p>
        </p:txBody>
      </p:sp>
    </p:spTree>
    <p:extLst>
      <p:ext uri="{BB962C8B-B14F-4D97-AF65-F5344CB8AC3E}">
        <p14:creationId xmlns:p14="http://schemas.microsoft.com/office/powerpoint/2010/main" val="614755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103</a:t>
            </a:fld>
            <a:endParaRPr lang="th-TH"/>
          </a:p>
        </p:txBody>
      </p:sp>
    </p:spTree>
    <p:extLst>
      <p:ext uri="{BB962C8B-B14F-4D97-AF65-F5344CB8AC3E}">
        <p14:creationId xmlns:p14="http://schemas.microsoft.com/office/powerpoint/2010/main" val="2285967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th-TH" dirty="0" smtClean="0"/>
              <a:t>ค่าธรรมเนียมยื่นคำร้องขอ </a:t>
            </a:r>
            <a:r>
              <a:rPr lang="en-US" dirty="0" smtClean="0"/>
              <a:t>VISA</a:t>
            </a:r>
            <a:r>
              <a:rPr lang="en-US" baseline="0" dirty="0" smtClean="0"/>
              <a:t> 	$160</a:t>
            </a:r>
          </a:p>
          <a:p>
            <a:r>
              <a:rPr lang="en-US" baseline="0" dirty="0" smtClean="0"/>
              <a:t>SEVIS FEE (</a:t>
            </a:r>
            <a:r>
              <a:rPr lang="th-TH" sz="1800" b="0" i="0" kern="1200" dirty="0" smtClean="0">
                <a:solidFill>
                  <a:schemeClr val="tx1"/>
                </a:solidFill>
                <a:effectLst/>
                <a:latin typeface="+mn-lt"/>
                <a:ea typeface="+mn-ea"/>
                <a:cs typeface="+mn-cs"/>
              </a:rPr>
              <a:t>ค่าธรรมเนียมสำหรับดำเนินโครงการ </a:t>
            </a:r>
            <a:r>
              <a:rPr lang="en-US" sz="1800" b="0" i="0" kern="1200" dirty="0" smtClean="0">
                <a:solidFill>
                  <a:schemeClr val="tx1"/>
                </a:solidFill>
                <a:effectLst/>
                <a:latin typeface="+mn-lt"/>
                <a:ea typeface="+mn-ea"/>
                <a:cs typeface="+mn-cs"/>
              </a:rPr>
              <a:t>Student and Exchange Visitor Program (SEVP) </a:t>
            </a:r>
            <a:r>
              <a:rPr lang="en-US" baseline="0" dirty="0" smtClean="0"/>
              <a:t>)		$200</a:t>
            </a:r>
          </a:p>
          <a:p>
            <a:endParaRPr lang="th-TH" dirty="0"/>
          </a:p>
        </p:txBody>
      </p:sp>
      <p:sp>
        <p:nvSpPr>
          <p:cNvPr id="4" name="ตัวแทนหมายเลขสไลด์ 3"/>
          <p:cNvSpPr>
            <a:spLocks noGrp="1"/>
          </p:cNvSpPr>
          <p:nvPr>
            <p:ph type="sldNum" sz="quarter" idx="10"/>
          </p:nvPr>
        </p:nvSpPr>
        <p:spPr/>
        <p:txBody>
          <a:bodyPr/>
          <a:lstStyle/>
          <a:p>
            <a:fld id="{E612731B-8C15-42AC-A919-900D9257CADB}" type="slidenum">
              <a:rPr lang="th-TH" smtClean="0"/>
              <a:pPr/>
              <a:t>104</a:t>
            </a:fld>
            <a:endParaRPr lang="th-TH"/>
          </a:p>
        </p:txBody>
      </p:sp>
    </p:spTree>
    <p:extLst>
      <p:ext uri="{BB962C8B-B14F-4D97-AF65-F5344CB8AC3E}">
        <p14:creationId xmlns:p14="http://schemas.microsoft.com/office/powerpoint/2010/main" val="228574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Social</a:t>
            </a:r>
            <a:r>
              <a:rPr lang="en-US" b="1" baseline="0" dirty="0" smtClean="0"/>
              <a:t> security number</a:t>
            </a:r>
            <a:endParaRPr lang="th-TH" b="1"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11</a:t>
            </a:fld>
            <a:endParaRPr lang="th-TH"/>
          </a:p>
        </p:txBody>
      </p:sp>
    </p:spTree>
    <p:extLst>
      <p:ext uri="{BB962C8B-B14F-4D97-AF65-F5344CB8AC3E}">
        <p14:creationId xmlns:p14="http://schemas.microsoft.com/office/powerpoint/2010/main" val="266151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800" b="0" i="0" kern="1200" dirty="0" smtClean="0">
                <a:solidFill>
                  <a:schemeClr val="tx1"/>
                </a:solidFill>
                <a:latin typeface="+mn-lt"/>
                <a:ea typeface="+mn-ea"/>
                <a:cs typeface="+mn-cs"/>
              </a:rPr>
              <a:t>International medical graduates must have been awarded credit for at least</a:t>
            </a:r>
            <a:r>
              <a:rPr lang="en-US" sz="1800" b="1" i="0" kern="1200" dirty="0" smtClean="0">
                <a:solidFill>
                  <a:schemeClr val="tx1"/>
                </a:solidFill>
                <a:latin typeface="+mn-lt"/>
                <a:ea typeface="+mn-ea"/>
                <a:cs typeface="+mn-cs"/>
              </a:rPr>
              <a:t> four </a:t>
            </a:r>
            <a:r>
              <a:rPr lang="en-US" sz="1800" b="0" i="0" kern="1200" dirty="0" smtClean="0">
                <a:solidFill>
                  <a:schemeClr val="tx1"/>
                </a:solidFill>
                <a:latin typeface="+mn-lt"/>
                <a:ea typeface="+mn-ea"/>
                <a:cs typeface="+mn-cs"/>
              </a:rPr>
              <a:t>credit years (academic years for which credit has been given toward completion of the medical curriculum) by a medical school that is listed in </a:t>
            </a:r>
            <a:r>
              <a:rPr lang="en-US" sz="1800" b="0" i="1" kern="1200" dirty="0" smtClean="0">
                <a:solidFill>
                  <a:schemeClr val="tx1"/>
                </a:solidFill>
                <a:latin typeface="+mn-lt"/>
                <a:ea typeface="+mn-ea"/>
                <a:cs typeface="+mn-cs"/>
              </a:rPr>
              <a:t>IMED</a:t>
            </a:r>
            <a:r>
              <a:rPr lang="en-US" sz="1800" b="0" i="0" kern="1200" dirty="0" smtClean="0">
                <a:solidFill>
                  <a:schemeClr val="tx1"/>
                </a:solidFill>
                <a:latin typeface="+mn-lt"/>
                <a:ea typeface="+mn-ea"/>
                <a:cs typeface="+mn-cs"/>
              </a:rPr>
              <a:t>.</a:t>
            </a:r>
          </a:p>
          <a:p>
            <a:pPr>
              <a:buFontTx/>
              <a:buChar char="-"/>
            </a:pPr>
            <a:endParaRPr lang="th-TH"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16</a:t>
            </a:fld>
            <a:endParaRPr lang="th-TH"/>
          </a:p>
        </p:txBody>
      </p:sp>
    </p:spTree>
    <p:extLst>
      <p:ext uri="{BB962C8B-B14F-4D97-AF65-F5344CB8AC3E}">
        <p14:creationId xmlns:p14="http://schemas.microsoft.com/office/powerpoint/2010/main" val="288464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http://www.faimer.org/resources/imed.html</a:t>
            </a:r>
            <a:endParaRPr lang="th-TH"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17</a:t>
            </a:fld>
            <a:endParaRPr lang="th-TH"/>
          </a:p>
        </p:txBody>
      </p:sp>
    </p:spTree>
    <p:extLst>
      <p:ext uri="{BB962C8B-B14F-4D97-AF65-F5344CB8AC3E}">
        <p14:creationId xmlns:p14="http://schemas.microsoft.com/office/powerpoint/2010/main" val="256875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00100" lvl="1" indent="-342900">
              <a:buNone/>
            </a:pPr>
            <a:r>
              <a:rPr lang="en-US" sz="1800" b="0" i="0" kern="1200" dirty="0" smtClean="0">
                <a:solidFill>
                  <a:schemeClr val="tx1"/>
                </a:solidFill>
                <a:latin typeface="+mn-lt"/>
                <a:ea typeface="+mn-ea"/>
                <a:cs typeface="+mn-cs"/>
              </a:rPr>
              <a:t>The photocopies of your medical diploma </a:t>
            </a:r>
            <a:r>
              <a:rPr lang="en-US" sz="1800" b="1" i="0" kern="1200" dirty="0" smtClean="0">
                <a:solidFill>
                  <a:schemeClr val="tx1"/>
                </a:solidFill>
                <a:latin typeface="+mn-lt"/>
                <a:ea typeface="+mn-ea"/>
                <a:cs typeface="+mn-cs"/>
              </a:rPr>
              <a:t>must be 216 mm x 279 mm (8½ in x 11 in). </a:t>
            </a:r>
          </a:p>
          <a:p>
            <a:pPr marL="800100" lvl="1" indent="-342900">
              <a:buNone/>
            </a:pPr>
            <a:r>
              <a:rPr lang="en-US" sz="1800" b="1" i="0" kern="1200" dirty="0" smtClean="0">
                <a:solidFill>
                  <a:schemeClr val="tx1"/>
                </a:solidFill>
                <a:latin typeface="+mn-lt"/>
                <a:ea typeface="+mn-ea"/>
                <a:cs typeface="+mn-cs"/>
              </a:rPr>
              <a:t>If these documents are larger than 216 mm x 279 mm (8½ in x 11 in), </a:t>
            </a:r>
          </a:p>
          <a:p>
            <a:pPr marL="800100" lvl="1" indent="-342900">
              <a:buNone/>
            </a:pPr>
            <a:r>
              <a:rPr lang="en-US" sz="1800" b="1" i="0" kern="1200" dirty="0" smtClean="0">
                <a:solidFill>
                  <a:schemeClr val="tx1"/>
                </a:solidFill>
                <a:latin typeface="+mn-lt"/>
                <a:ea typeface="+mn-ea"/>
                <a:cs typeface="+mn-cs"/>
              </a:rPr>
              <a:t>you must send reduced photocopies that are 216 mm x 279 mm (8½ in x 11 in).</a:t>
            </a:r>
          </a:p>
        </p:txBody>
      </p:sp>
      <p:sp>
        <p:nvSpPr>
          <p:cNvPr id="4" name="Slide Number Placeholder 3"/>
          <p:cNvSpPr>
            <a:spLocks noGrp="1"/>
          </p:cNvSpPr>
          <p:nvPr>
            <p:ph type="sldNum" sz="quarter" idx="10"/>
          </p:nvPr>
        </p:nvSpPr>
        <p:spPr/>
        <p:txBody>
          <a:bodyPr/>
          <a:lstStyle/>
          <a:p>
            <a:fld id="{83C48117-BABF-4E3D-81B7-4AFA4F5F4770}" type="slidenum">
              <a:rPr lang="th-TH" smtClean="0"/>
              <a:pPr/>
              <a:t>19</a:t>
            </a:fld>
            <a:endParaRPr lang="th-TH"/>
          </a:p>
        </p:txBody>
      </p:sp>
    </p:spTree>
    <p:extLst>
      <p:ext uri="{BB962C8B-B14F-4D97-AF65-F5344CB8AC3E}">
        <p14:creationId xmlns:p14="http://schemas.microsoft.com/office/powerpoint/2010/main" val="281538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0" i="0" kern="1200" dirty="0" smtClean="0">
                <a:solidFill>
                  <a:schemeClr val="tx1"/>
                </a:solidFill>
                <a:latin typeface="+mn-lt"/>
                <a:ea typeface="+mn-ea"/>
                <a:cs typeface="+mn-cs"/>
              </a:rPr>
              <a:t>The photocopies of your medical school transcript </a:t>
            </a:r>
            <a:r>
              <a:rPr lang="en-US" sz="1800" b="1" i="0" kern="1200" dirty="0" smtClean="0">
                <a:solidFill>
                  <a:schemeClr val="tx1"/>
                </a:solidFill>
                <a:latin typeface="+mn-lt"/>
                <a:ea typeface="+mn-ea"/>
                <a:cs typeface="+mn-cs"/>
              </a:rPr>
              <a:t>must be 216 mm x 279 mm (8½ in x 11 in). If these documents are larger than 216 mm x 279 mm (8½ in x 11 in), you must send reduced photocopies that are 216 mm x 279 mm (8½ in x 11 in).</a:t>
            </a:r>
            <a:endParaRPr lang="th-TH"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20</a:t>
            </a:fld>
            <a:endParaRPr lang="th-TH"/>
          </a:p>
        </p:txBody>
      </p:sp>
    </p:spTree>
    <p:extLst>
      <p:ext uri="{BB962C8B-B14F-4D97-AF65-F5344CB8AC3E}">
        <p14:creationId xmlns:p14="http://schemas.microsoft.com/office/powerpoint/2010/main" val="230625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800" b="0" i="0" kern="1200" dirty="0" smtClean="0">
                <a:solidFill>
                  <a:schemeClr val="tx1"/>
                </a:solidFill>
                <a:latin typeface="+mn-lt"/>
                <a:ea typeface="+mn-ea"/>
                <a:cs typeface="+mn-cs"/>
              </a:rPr>
              <a:t>The criterion that credits must be transferred from one </a:t>
            </a:r>
            <a:r>
              <a:rPr lang="en-US" sz="1800" b="0" i="1" kern="1200" dirty="0" smtClean="0">
                <a:solidFill>
                  <a:schemeClr val="tx1"/>
                </a:solidFill>
                <a:latin typeface="+mn-lt"/>
                <a:ea typeface="+mn-ea"/>
                <a:cs typeface="+mn-cs"/>
              </a:rPr>
              <a:t>IMED</a:t>
            </a:r>
            <a:r>
              <a:rPr lang="en-US" sz="1800" b="0" i="0" kern="1200" dirty="0" smtClean="0">
                <a:solidFill>
                  <a:schemeClr val="tx1"/>
                </a:solidFill>
                <a:latin typeface="+mn-lt"/>
                <a:ea typeface="+mn-ea"/>
                <a:cs typeface="+mn-cs"/>
              </a:rPr>
              <a:t>-listed medical school to another </a:t>
            </a:r>
            <a:r>
              <a:rPr lang="en-US" sz="1800" b="0" i="1" kern="1200" dirty="0" smtClean="0">
                <a:solidFill>
                  <a:schemeClr val="tx1"/>
                </a:solidFill>
                <a:latin typeface="+mn-lt"/>
                <a:ea typeface="+mn-ea"/>
                <a:cs typeface="+mn-cs"/>
              </a:rPr>
              <a:t>IMED</a:t>
            </a:r>
            <a:r>
              <a:rPr lang="en-US" sz="1800" b="0" i="0" kern="1200" dirty="0" smtClean="0">
                <a:solidFill>
                  <a:schemeClr val="tx1"/>
                </a:solidFill>
                <a:latin typeface="+mn-lt"/>
                <a:ea typeface="+mn-ea"/>
                <a:cs typeface="+mn-cs"/>
              </a:rPr>
              <a:t>-listed medical school does not apply to credits transferred </a:t>
            </a:r>
            <a:r>
              <a:rPr lang="en-US" sz="1800" b="1" i="0" kern="1200" dirty="0" smtClean="0">
                <a:solidFill>
                  <a:schemeClr val="tx1"/>
                </a:solidFill>
                <a:latin typeface="+mn-lt"/>
                <a:ea typeface="+mn-ea"/>
                <a:cs typeface="+mn-cs"/>
              </a:rPr>
              <a:t>only to the pre-medical portion of the curriculum</a:t>
            </a:r>
            <a:r>
              <a:rPr lang="en-US" sz="1800" b="0" i="0" kern="1200" dirty="0" smtClean="0">
                <a:solidFill>
                  <a:schemeClr val="tx1"/>
                </a:solidFill>
                <a:latin typeface="+mn-lt"/>
                <a:ea typeface="+mn-ea"/>
                <a:cs typeface="+mn-cs"/>
              </a:rPr>
              <a:t> of the medical school that awarded or will award the medical degree. If you transferred credits to the pre-medical portion of the curriculum at the medical school that awarded or will award your medical degree from an institution that is not </a:t>
            </a:r>
            <a:r>
              <a:rPr lang="en-US" sz="1800" b="0" i="0" kern="1200" dirty="0" err="1" smtClean="0">
                <a:solidFill>
                  <a:schemeClr val="tx1"/>
                </a:solidFill>
                <a:latin typeface="+mn-lt"/>
                <a:ea typeface="+mn-ea"/>
                <a:cs typeface="+mn-cs"/>
              </a:rPr>
              <a:t>an</a:t>
            </a:r>
            <a:r>
              <a:rPr lang="en-US" sz="1800" b="0" i="1" kern="1200" dirty="0" err="1" smtClean="0">
                <a:solidFill>
                  <a:schemeClr val="tx1"/>
                </a:solidFill>
                <a:latin typeface="+mn-lt"/>
                <a:ea typeface="+mn-ea"/>
                <a:cs typeface="+mn-cs"/>
              </a:rPr>
              <a:t>IMED</a:t>
            </a:r>
            <a:r>
              <a:rPr lang="en-US" sz="1800" b="0" i="0" kern="1200" dirty="0" smtClean="0">
                <a:solidFill>
                  <a:schemeClr val="tx1"/>
                </a:solidFill>
                <a:latin typeface="+mn-lt"/>
                <a:ea typeface="+mn-ea"/>
                <a:cs typeface="+mn-cs"/>
              </a:rPr>
              <a:t>-listed medical school, you must provide ECFMG with a letter from the medical school that awarded or will award your medical degree confirming that the credits were transferred to the pre-medical portion of the curriculum only. This letter must be on the letterhead of the medical school and be signed by an authorized official of your medical school. This letter must be submitted in conjunction with the application for examination and must accompany the </a:t>
            </a:r>
            <a:r>
              <a:rPr lang="en-US" sz="1800" b="0" i="1" kern="1200" dirty="0" smtClean="0">
                <a:solidFill>
                  <a:schemeClr val="tx1"/>
                </a:solidFill>
                <a:latin typeface="+mn-lt"/>
                <a:ea typeface="+mn-ea"/>
                <a:cs typeface="+mn-cs"/>
              </a:rPr>
              <a:t>Certification of Identification Form</a:t>
            </a:r>
            <a:r>
              <a:rPr lang="en-US" sz="1800" b="0" i="0" kern="1200" dirty="0" smtClean="0">
                <a:solidFill>
                  <a:schemeClr val="tx1"/>
                </a:solidFill>
                <a:latin typeface="+mn-lt"/>
                <a:ea typeface="+mn-ea"/>
                <a:cs typeface="+mn-cs"/>
              </a:rPr>
              <a:t> (Form 186) or </a:t>
            </a:r>
            <a:r>
              <a:rPr lang="en-US" sz="1800" b="0" i="1" kern="1200" dirty="0" smtClean="0">
                <a:solidFill>
                  <a:schemeClr val="tx1"/>
                </a:solidFill>
                <a:latin typeface="+mn-lt"/>
                <a:ea typeface="+mn-ea"/>
                <a:cs typeface="+mn-cs"/>
              </a:rPr>
              <a:t>Certification Statement</a:t>
            </a:r>
            <a:r>
              <a:rPr lang="en-US" sz="1800" b="0" i="0" kern="1200" dirty="0" smtClean="0">
                <a:solidFill>
                  <a:schemeClr val="tx1"/>
                </a:solidFill>
                <a:latin typeface="+mn-lt"/>
                <a:ea typeface="+mn-ea"/>
                <a:cs typeface="+mn-cs"/>
              </a:rPr>
              <a:t> (Form 183). Applications received without this letter may be rejected. </a:t>
            </a:r>
            <a:r>
              <a:rPr lang="en-US" sz="1800" b="1" i="0" kern="1200" dirty="0" smtClean="0">
                <a:solidFill>
                  <a:schemeClr val="tx1"/>
                </a:solidFill>
                <a:latin typeface="+mn-lt"/>
                <a:ea typeface="+mn-ea"/>
                <a:cs typeface="+mn-cs"/>
              </a:rPr>
              <a:t>This letter is in addition to disclosing and documenting all transferred credits as described above.</a:t>
            </a:r>
            <a:endParaRPr lang="th-TH"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21</a:t>
            </a:fld>
            <a:endParaRPr lang="th-TH"/>
          </a:p>
        </p:txBody>
      </p:sp>
    </p:spTree>
    <p:extLst>
      <p:ext uri="{BB962C8B-B14F-4D97-AF65-F5344CB8AC3E}">
        <p14:creationId xmlns:p14="http://schemas.microsoft.com/office/powerpoint/2010/main" val="232720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latin typeface="+mn-lt"/>
                <a:ea typeface="+mn-ea"/>
                <a:cs typeface="+mn-cs"/>
              </a:rPr>
              <a:t>Transcript(s) to Document Transferred Credits</a:t>
            </a:r>
          </a:p>
          <a:p>
            <a:endParaRPr lang="th-TH" dirty="0"/>
          </a:p>
        </p:txBody>
      </p:sp>
      <p:sp>
        <p:nvSpPr>
          <p:cNvPr id="4" name="Slide Number Placeholder 3"/>
          <p:cNvSpPr>
            <a:spLocks noGrp="1"/>
          </p:cNvSpPr>
          <p:nvPr>
            <p:ph type="sldNum" sz="quarter" idx="10"/>
          </p:nvPr>
        </p:nvSpPr>
        <p:spPr/>
        <p:txBody>
          <a:bodyPr/>
          <a:lstStyle/>
          <a:p>
            <a:fld id="{83C48117-BABF-4E3D-81B7-4AFA4F5F4770}" type="slidenum">
              <a:rPr lang="th-TH" smtClean="0"/>
              <a:pPr/>
              <a:t>22</a:t>
            </a:fld>
            <a:endParaRPr lang="th-TH"/>
          </a:p>
        </p:txBody>
      </p:sp>
    </p:spTree>
    <p:extLst>
      <p:ext uri="{BB962C8B-B14F-4D97-AF65-F5344CB8AC3E}">
        <p14:creationId xmlns:p14="http://schemas.microsoft.com/office/powerpoint/2010/main" val="317652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83190F2A-25BA-4E1C-8917-3400EB3436E6}" type="datetimeFigureOut">
              <a:rPr lang="th-TH" smtClean="0"/>
              <a:pPr/>
              <a:t>16/03/58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3190F2A-25BA-4E1C-8917-3400EB3436E6}" type="datetimeFigureOut">
              <a:rPr lang="th-TH" smtClean="0"/>
              <a:pPr/>
              <a:t>16/03/58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3190F2A-25BA-4E1C-8917-3400EB3436E6}" type="datetimeFigureOut">
              <a:rPr lang="th-TH" smtClean="0"/>
              <a:pPr/>
              <a:t>16/03/58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3190F2A-25BA-4E1C-8917-3400EB3436E6}" type="datetimeFigureOut">
              <a:rPr lang="th-TH" smtClean="0"/>
              <a:pPr/>
              <a:t>16/03/58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190F2A-25BA-4E1C-8917-3400EB3436E6}" type="datetimeFigureOut">
              <a:rPr lang="th-TH" smtClean="0"/>
              <a:pPr/>
              <a:t>16/03/58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83190F2A-25BA-4E1C-8917-3400EB3436E6}" type="datetimeFigureOut">
              <a:rPr lang="th-TH" smtClean="0"/>
              <a:pPr/>
              <a:t>16/03/58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83190F2A-25BA-4E1C-8917-3400EB3436E6}" type="datetimeFigureOut">
              <a:rPr lang="th-TH" smtClean="0"/>
              <a:pPr/>
              <a:t>16/03/58</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83190F2A-25BA-4E1C-8917-3400EB3436E6}" type="datetimeFigureOut">
              <a:rPr lang="th-TH" smtClean="0"/>
              <a:pPr/>
              <a:t>16/03/58</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90F2A-25BA-4E1C-8917-3400EB3436E6}" type="datetimeFigureOut">
              <a:rPr lang="th-TH" smtClean="0"/>
              <a:pPr/>
              <a:t>16/03/58</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190F2A-25BA-4E1C-8917-3400EB3436E6}" type="datetimeFigureOut">
              <a:rPr lang="th-TH" smtClean="0"/>
              <a:pPr/>
              <a:t>16/03/58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190F2A-25BA-4E1C-8917-3400EB3436E6}" type="datetimeFigureOut">
              <a:rPr lang="th-TH" smtClean="0"/>
              <a:pPr/>
              <a:t>16/03/58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3674CD9-B4CC-45BB-975A-A0B2C9A0B4E8}"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90F2A-25BA-4E1C-8917-3400EB3436E6}" type="datetimeFigureOut">
              <a:rPr lang="th-TH" smtClean="0"/>
              <a:pPr/>
              <a:t>16/03/58</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74CD9-B4CC-45BB-975A-A0B2C9A0B4E8}"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ecfmg.org/certification/reference-guid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ecfmg.org/resources/form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usmle.org/pdfs/step-1/2014samples_step1.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usmle.org/pdfs/step-2-ck/2014_Step2CK_SampleItem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AZbPmkICD7I"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cADapg2kjZk"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youtube.com/watch?v=ywzYRo1YIv4"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nrmp.org/wp-content/uploads/2014/01/NRMP-and-ECFMG-Publish-Charting-Outcomes-in-the-Match-for-International-Medical-Graduates-Revised.PDF-File.pdf"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nrmp.org/wp-content/uploads/2014/01/NRMP-and-ECFMG-Publish-Charting-Outcomes-in-the-Match-for-International-Medical-Graduates-Revised.PDF-File.pdf"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nrmp.org/wp-content/uploads/2014/01/NRMP-and-ECFMG-Publish-Charting-Outcomes-in-the-Match-for-International-Medical-Graduates-Revised.PDF-Fil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nrmp.org/wp-content/uploads/2014/01/NRMP-and-ECFMG-Publish-Charting-Outcomes-in-the-Match-for-International-Medical-Graduates-Revised.PDF-File.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54CA6"/>
            </a:gs>
            <a:gs pos="50000">
              <a:srgbClr val="2A457F"/>
            </a:gs>
            <a:gs pos="0">
              <a:srgbClr val="054CA6"/>
            </a:gs>
            <a:gs pos="100000">
              <a:srgbClr val="00053F"/>
            </a:gs>
          </a:gsLst>
          <a:lin ang="16200000" scaled="1"/>
          <a:tileRect/>
        </a:gradFill>
        <a:effectLst/>
      </p:bgPr>
    </p:bg>
    <p:spTree>
      <p:nvGrpSpPr>
        <p:cNvPr id="1" name=""/>
        <p:cNvGrpSpPr/>
        <p:nvPr/>
      </p:nvGrpSpPr>
      <p:grpSpPr>
        <a:xfrm>
          <a:off x="0" y="0"/>
          <a:ext cx="0" cy="0"/>
          <a:chOff x="0" y="0"/>
          <a:chExt cx="0" cy="0"/>
        </a:xfrm>
      </p:grpSpPr>
      <p:pic>
        <p:nvPicPr>
          <p:cNvPr id="5" name="รูปภาพ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437" y="125005"/>
            <a:ext cx="1656184" cy="1656184"/>
          </a:xfrm>
          <a:prstGeom prst="rect">
            <a:avLst/>
          </a:prstGeom>
        </p:spPr>
      </p:pic>
      <p:pic>
        <p:nvPicPr>
          <p:cNvPr id="10" name="Picture 2" descr="C:\Users\user\Downloads\USA_Flag_Map_PNG_Clipart.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683"/>
                    </a14:imgEffect>
                    <a14:imgEffect>
                      <a14:saturation sat="47000"/>
                    </a14:imgEffect>
                    <a14:imgEffect>
                      <a14:brightnessContrast contrast="-20000"/>
                    </a14:imgEffect>
                  </a14:imgLayer>
                </a14:imgProps>
              </a:ext>
            </a:extLst>
          </a:blip>
          <a:srcRect/>
          <a:stretch>
            <a:fillRect/>
          </a:stretch>
        </p:blipFill>
        <p:spPr bwMode="auto">
          <a:xfrm>
            <a:off x="-684584" y="1534130"/>
            <a:ext cx="5194227" cy="3312368"/>
          </a:xfrm>
          <a:prstGeom prst="rect">
            <a:avLst/>
          </a:prstGeom>
          <a:noFill/>
        </p:spPr>
      </p:pic>
      <p:pic>
        <p:nvPicPr>
          <p:cNvPr id="7" name="รูปภาพ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341585"/>
            <a:ext cx="4681738" cy="3535687"/>
          </a:xfrm>
          <a:prstGeom prst="rect">
            <a:avLst/>
          </a:prstGeom>
        </p:spPr>
      </p:pic>
      <p:sp>
        <p:nvSpPr>
          <p:cNvPr id="8" name="สี่เหลี่ยมผืนผ้า 7"/>
          <p:cNvSpPr/>
          <p:nvPr/>
        </p:nvSpPr>
        <p:spPr>
          <a:xfrm>
            <a:off x="0" y="5781315"/>
            <a:ext cx="9144000" cy="965361"/>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h-TH" dirty="0"/>
          </a:p>
        </p:txBody>
      </p:sp>
      <p:sp>
        <p:nvSpPr>
          <p:cNvPr id="9" name="กล่องข้อความ 8"/>
          <p:cNvSpPr txBox="1"/>
          <p:nvPr/>
        </p:nvSpPr>
        <p:spPr>
          <a:xfrm>
            <a:off x="4139952" y="764704"/>
            <a:ext cx="4680520" cy="4524315"/>
          </a:xfrm>
          <a:prstGeom prst="rect">
            <a:avLst/>
          </a:prstGeom>
          <a:noFill/>
        </p:spPr>
        <p:txBody>
          <a:bodyPr wrap="square" rtlCol="0">
            <a:spAutoFit/>
          </a:bodyPr>
          <a:lstStyle/>
          <a:p>
            <a:pPr algn="r"/>
            <a:r>
              <a:rPr lang="en-US" sz="4800" b="1" dirty="0">
                <a:solidFill>
                  <a:schemeClr val="bg1"/>
                </a:solidFill>
                <a:latin typeface="+mj-lt"/>
                <a:cs typeface="TH SarabunPSK" panose="020B0500040200020003" pitchFamily="34" charset="-34"/>
              </a:rPr>
              <a:t>HOW TO GET INTO </a:t>
            </a:r>
          </a:p>
          <a:p>
            <a:pPr algn="r"/>
            <a:r>
              <a:rPr lang="en-US" sz="4800" b="1" dirty="0">
                <a:solidFill>
                  <a:schemeClr val="bg1"/>
                </a:solidFill>
                <a:latin typeface="+mj-lt"/>
                <a:cs typeface="TH SarabunPSK" panose="020B0500040200020003" pitchFamily="34" charset="-34"/>
              </a:rPr>
              <a:t>A RESIDENCY </a:t>
            </a:r>
          </a:p>
          <a:p>
            <a:pPr algn="r"/>
            <a:r>
              <a:rPr lang="en-US" sz="4800" b="1" dirty="0">
                <a:solidFill>
                  <a:schemeClr val="bg1"/>
                </a:solidFill>
                <a:latin typeface="+mj-lt"/>
                <a:cs typeface="TH SarabunPSK" panose="020B0500040200020003" pitchFamily="34" charset="-34"/>
              </a:rPr>
              <a:t>TRANING PROGRAM </a:t>
            </a:r>
            <a:r>
              <a:rPr lang="en-US" sz="4800" b="1" dirty="0" smtClean="0">
                <a:solidFill>
                  <a:schemeClr val="bg1"/>
                </a:solidFill>
                <a:latin typeface="+mj-lt"/>
                <a:cs typeface="TH SarabunPSK" panose="020B0500040200020003" pitchFamily="34" charset="-34"/>
              </a:rPr>
              <a:t>IN </a:t>
            </a:r>
            <a:r>
              <a:rPr lang="en-US" sz="4800" b="1" dirty="0">
                <a:solidFill>
                  <a:schemeClr val="bg1"/>
                </a:solidFill>
                <a:latin typeface="+mj-lt"/>
                <a:cs typeface="TH SarabunPSK" panose="020B0500040200020003" pitchFamily="34" charset="-34"/>
              </a:rPr>
              <a:t>THE U.S.?</a:t>
            </a:r>
            <a:endParaRPr lang="th-TH" sz="4800" b="1" dirty="0">
              <a:solidFill>
                <a:schemeClr val="bg1"/>
              </a:solidFill>
              <a:latin typeface="+mj-lt"/>
              <a:cs typeface="TH SarabunPSK" panose="020B0500040200020003" pitchFamily="34" charset="-34"/>
            </a:endParaRPr>
          </a:p>
        </p:txBody>
      </p:sp>
      <p:sp>
        <p:nvSpPr>
          <p:cNvPr id="11" name="กล่องข้อความ 10"/>
          <p:cNvSpPr txBox="1"/>
          <p:nvPr/>
        </p:nvSpPr>
        <p:spPr>
          <a:xfrm>
            <a:off x="6225157" y="5258095"/>
            <a:ext cx="2590324" cy="523220"/>
          </a:xfrm>
          <a:prstGeom prst="rect">
            <a:avLst/>
          </a:prstGeom>
          <a:noFill/>
        </p:spPr>
        <p:txBody>
          <a:bodyPr wrap="none" rtlCol="0">
            <a:spAutoFit/>
          </a:bodyPr>
          <a:lstStyle/>
          <a:p>
            <a:r>
              <a:rPr lang="en-US" dirty="0" smtClean="0"/>
              <a:t>March 23</a:t>
            </a:r>
            <a:r>
              <a:rPr lang="en-US" baseline="30000" dirty="0" smtClean="0"/>
              <a:t>th</a:t>
            </a:r>
            <a:r>
              <a:rPr lang="en-US" dirty="0" smtClean="0"/>
              <a:t> 2015</a:t>
            </a:r>
            <a:endParaRPr lang="th-TH" dirty="0"/>
          </a:p>
        </p:txBody>
      </p:sp>
      <p:sp>
        <p:nvSpPr>
          <p:cNvPr id="12" name="กล่องข้อความ 11"/>
          <p:cNvSpPr txBox="1"/>
          <p:nvPr/>
        </p:nvSpPr>
        <p:spPr>
          <a:xfrm>
            <a:off x="498837" y="6012001"/>
            <a:ext cx="8146326" cy="523220"/>
          </a:xfrm>
          <a:prstGeom prst="rect">
            <a:avLst/>
          </a:prstGeom>
          <a:noFill/>
        </p:spPr>
        <p:txBody>
          <a:bodyPr wrap="square" rtlCol="0">
            <a:spAutoFit/>
          </a:bodyPr>
          <a:lstStyle/>
          <a:p>
            <a:pPr algn="ctr"/>
            <a:r>
              <a:rPr lang="en-US" b="1" dirty="0" smtClean="0">
                <a:latin typeface="TH SarabunPSK" panose="020B0500040200020003" pitchFamily="34" charset="-34"/>
                <a:cs typeface="TH SarabunPSK" panose="020B0500040200020003" pitchFamily="34" charset="-34"/>
              </a:rPr>
              <a:t>SPEAKERS : CHAYAWUT PUNSRIWONG AND CHAWISACHON NONSRI</a:t>
            </a:r>
            <a:endParaRPr lang="th-TH"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390960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Residents salary</a:t>
            </a:r>
            <a:endParaRPr lang="th-TH" b="1" dirty="0"/>
          </a:p>
        </p:txBody>
      </p:sp>
      <p:pic>
        <p:nvPicPr>
          <p:cNvPr id="1026" name="Picture 2" descr="Slide 3."/>
          <p:cNvPicPr>
            <a:picLocks noChangeAspect="1" noChangeArrowheads="1"/>
          </p:cNvPicPr>
          <p:nvPr/>
        </p:nvPicPr>
        <p:blipFill>
          <a:blip r:embed="rId3"/>
          <a:srcRect/>
          <a:stretch>
            <a:fillRect/>
          </a:stretch>
        </p:blipFill>
        <p:spPr bwMode="auto">
          <a:xfrm>
            <a:off x="428596" y="1217852"/>
            <a:ext cx="8286776" cy="5640148"/>
          </a:xfrm>
          <a:prstGeom prst="rect">
            <a:avLst/>
          </a:prstGeom>
          <a:noFill/>
        </p:spPr>
      </p:pic>
      <p:sp>
        <p:nvSpPr>
          <p:cNvPr id="6" name="TextBox 5"/>
          <p:cNvSpPr txBox="1"/>
          <p:nvPr/>
        </p:nvSpPr>
        <p:spPr>
          <a:xfrm>
            <a:off x="3858001" y="6504057"/>
            <a:ext cx="5371470" cy="707886"/>
          </a:xfrm>
          <a:prstGeom prst="rect">
            <a:avLst/>
          </a:prstGeom>
          <a:noFill/>
        </p:spPr>
        <p:txBody>
          <a:bodyPr wrap="none" rtlCol="0">
            <a:spAutoFit/>
          </a:bodyPr>
          <a:lstStyle/>
          <a:p>
            <a:r>
              <a:rPr lang="en-US" sz="2000" u="sng" dirty="0" err="1" smtClean="0"/>
              <a:t>Medscape</a:t>
            </a:r>
            <a:r>
              <a:rPr lang="en-US" sz="2000" u="sng" dirty="0" smtClean="0"/>
              <a:t> Residents Salary and Debt Report 2014</a:t>
            </a:r>
          </a:p>
          <a:p>
            <a:endParaRPr lang="th-TH" sz="2000" u="sng" dirty="0">
              <a:solidFill>
                <a:schemeClr val="accent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Budgets</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Budgets</a:t>
            </a:r>
            <a:endParaRPr lang="th-TH" b="1" dirty="0"/>
          </a:p>
        </p:txBody>
      </p:sp>
      <p:sp>
        <p:nvSpPr>
          <p:cNvPr id="3" name="ตัวแทนเนื้อหา 2"/>
          <p:cNvSpPr>
            <a:spLocks noGrp="1"/>
          </p:cNvSpPr>
          <p:nvPr>
            <p:ph idx="1"/>
          </p:nvPr>
        </p:nvSpPr>
        <p:spPr>
          <a:xfrm>
            <a:off x="457200" y="1600200"/>
            <a:ext cx="8229600" cy="5069160"/>
          </a:xfrm>
        </p:spPr>
        <p:txBody>
          <a:bodyPr>
            <a:normAutofit/>
          </a:bodyPr>
          <a:lstStyle/>
          <a:p>
            <a:pPr marL="0" indent="0">
              <a:buNone/>
            </a:pPr>
            <a:r>
              <a:rPr lang="en-US" sz="2000" b="1" dirty="0" smtClean="0"/>
              <a:t>Fixed costs</a:t>
            </a:r>
          </a:p>
          <a:p>
            <a:r>
              <a:rPr lang="en-US" sz="2000" dirty="0" smtClean="0"/>
              <a:t>Application </a:t>
            </a:r>
            <a:r>
              <a:rPr lang="en-US" sz="2000" dirty="0"/>
              <a:t>for ECFMG </a:t>
            </a:r>
            <a:r>
              <a:rPr lang="en-US" sz="2000" dirty="0" smtClean="0"/>
              <a:t>Certification 		</a:t>
            </a:r>
            <a:r>
              <a:rPr lang="en-US" sz="2000" dirty="0"/>
              <a:t>$</a:t>
            </a:r>
            <a:r>
              <a:rPr lang="en-US" sz="2000" dirty="0" smtClean="0"/>
              <a:t>65</a:t>
            </a:r>
          </a:p>
          <a:p>
            <a:r>
              <a:rPr lang="en-US" sz="2000" dirty="0" smtClean="0"/>
              <a:t>Examination</a:t>
            </a:r>
          </a:p>
          <a:p>
            <a:pPr lvl="1"/>
            <a:r>
              <a:rPr lang="en-US" sz="1600" dirty="0" smtClean="0"/>
              <a:t>USMLE step 1				$865 + $150</a:t>
            </a:r>
          </a:p>
          <a:p>
            <a:pPr lvl="1"/>
            <a:r>
              <a:rPr lang="en-US" sz="1600" dirty="0" smtClean="0"/>
              <a:t>USMLE step 2 CK				$865 + $165</a:t>
            </a:r>
          </a:p>
          <a:p>
            <a:pPr lvl="1"/>
            <a:r>
              <a:rPr lang="en-US" sz="1600" dirty="0" smtClean="0"/>
              <a:t>USMLE step 2 CS				$1,505</a:t>
            </a:r>
          </a:p>
          <a:p>
            <a:r>
              <a:rPr lang="en-US" sz="2000" dirty="0" smtClean="0"/>
              <a:t>ERAS support Services</a:t>
            </a:r>
          </a:p>
          <a:p>
            <a:pPr lvl="1"/>
            <a:r>
              <a:rPr lang="en-US" sz="1600" dirty="0" smtClean="0"/>
              <a:t>ERAS token					$105</a:t>
            </a:r>
          </a:p>
          <a:p>
            <a:pPr lvl="1"/>
            <a:r>
              <a:rPr lang="en-US" sz="1600" dirty="0" smtClean="0"/>
              <a:t>Electronic transmission of USMLE transcript for ERAS	$75</a:t>
            </a:r>
          </a:p>
          <a:p>
            <a:pPr lvl="1"/>
            <a:r>
              <a:rPr lang="en-US" sz="1600" dirty="0" smtClean="0"/>
              <a:t>First 10 programs application fee			$95</a:t>
            </a:r>
          </a:p>
          <a:p>
            <a:r>
              <a:rPr lang="en-US" sz="2000" dirty="0" smtClean="0"/>
              <a:t>Application for J1 VISA				$160</a:t>
            </a:r>
          </a:p>
          <a:p>
            <a:r>
              <a:rPr lang="en-US" sz="2000" dirty="0" smtClean="0"/>
              <a:t>Verification to state Medical Licensing Authority	$35</a:t>
            </a:r>
          </a:p>
          <a:p>
            <a:r>
              <a:rPr lang="en-US" sz="2000" dirty="0" smtClean="0"/>
              <a:t>Match fee					&amp;65			</a:t>
            </a:r>
          </a:p>
          <a:p>
            <a:pPr marL="0" indent="0">
              <a:buNone/>
            </a:pPr>
            <a:r>
              <a:rPr lang="en-US" sz="2000" dirty="0"/>
              <a:t>	</a:t>
            </a:r>
            <a:r>
              <a:rPr lang="en-US" sz="2000" dirty="0" smtClean="0"/>
              <a:t>					$4,150	</a:t>
            </a:r>
            <a:endParaRPr lang="th-TH" sz="2000" dirty="0"/>
          </a:p>
        </p:txBody>
      </p:sp>
      <p:cxnSp>
        <p:nvCxnSpPr>
          <p:cNvPr id="5" name="ตัวเชื่อมต่อตรง 4"/>
          <p:cNvCxnSpPr/>
          <p:nvPr/>
        </p:nvCxnSpPr>
        <p:spPr>
          <a:xfrm>
            <a:off x="5796136" y="6093296"/>
            <a:ext cx="1514901"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76380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Budgets</a:t>
            </a:r>
            <a:endParaRPr lang="th-TH" b="1" dirty="0"/>
          </a:p>
        </p:txBody>
      </p:sp>
      <p:sp>
        <p:nvSpPr>
          <p:cNvPr id="3" name="ตัวแทนเนื้อหา 2"/>
          <p:cNvSpPr>
            <a:spLocks noGrp="1"/>
          </p:cNvSpPr>
          <p:nvPr>
            <p:ph idx="1"/>
          </p:nvPr>
        </p:nvSpPr>
        <p:spPr/>
        <p:txBody>
          <a:bodyPr>
            <a:normAutofit/>
          </a:bodyPr>
          <a:lstStyle/>
          <a:p>
            <a:pPr marL="0" indent="0">
              <a:buNone/>
            </a:pPr>
            <a:r>
              <a:rPr lang="en-US" sz="2000" b="1" dirty="0" smtClean="0"/>
              <a:t>Variable costs</a:t>
            </a:r>
          </a:p>
          <a:p>
            <a:r>
              <a:rPr lang="en-US" sz="2000" dirty="0"/>
              <a:t>ERAS application </a:t>
            </a:r>
          </a:p>
          <a:p>
            <a:endParaRPr lang="en-US" sz="2000" dirty="0" smtClean="0"/>
          </a:p>
          <a:p>
            <a:endParaRPr lang="en-US" sz="2000" dirty="0"/>
          </a:p>
          <a:p>
            <a:endParaRPr lang="en-US" sz="2000" dirty="0" smtClean="0"/>
          </a:p>
          <a:p>
            <a:endParaRPr lang="en-US" sz="2000" dirty="0"/>
          </a:p>
          <a:p>
            <a:endParaRPr lang="en-US" sz="2000" dirty="0" smtClean="0"/>
          </a:p>
          <a:p>
            <a:pPr marL="0" indent="0" fontAlgn="base">
              <a:buNone/>
            </a:pPr>
            <a:r>
              <a:rPr lang="en-US" sz="2000" b="1" dirty="0"/>
              <a:t>Example 1</a:t>
            </a:r>
          </a:p>
          <a:p>
            <a:pPr marL="0" indent="0" fontAlgn="base">
              <a:buNone/>
            </a:pPr>
            <a:r>
              <a:rPr lang="en-US" sz="2000" i="1" dirty="0" smtClean="0"/>
              <a:t>     30 </a:t>
            </a:r>
            <a:r>
              <a:rPr lang="en-US" sz="2000" i="1" dirty="0"/>
              <a:t>Emergency Medicine programs</a:t>
            </a:r>
            <a:r>
              <a:rPr lang="en-US" sz="2000" dirty="0"/>
              <a:t> [$95 + (10 x $10) + (10 x $16)] = $</a:t>
            </a:r>
            <a:r>
              <a:rPr lang="en-US" sz="2000" dirty="0" smtClean="0"/>
              <a:t>355</a:t>
            </a:r>
          </a:p>
          <a:p>
            <a:pPr marL="0" indent="0" fontAlgn="base">
              <a:buNone/>
            </a:pPr>
            <a:r>
              <a:rPr lang="en-US" sz="2000" b="1" dirty="0" smtClean="0"/>
              <a:t>Example 2</a:t>
            </a:r>
            <a:endParaRPr lang="en-US" sz="2000" b="1" dirty="0"/>
          </a:p>
          <a:p>
            <a:pPr marL="0" indent="0" fontAlgn="base">
              <a:buNone/>
            </a:pPr>
            <a:r>
              <a:rPr lang="en-US" sz="2000" b="1" i="1" dirty="0" smtClean="0"/>
              <a:t>     </a:t>
            </a:r>
            <a:r>
              <a:rPr lang="en-US" sz="2000" i="1" dirty="0" smtClean="0"/>
              <a:t>23 </a:t>
            </a:r>
            <a:r>
              <a:rPr lang="en-US" sz="2000" i="1" dirty="0"/>
              <a:t>Internal Medicine programs</a:t>
            </a:r>
            <a:r>
              <a:rPr lang="en-US" sz="2000" dirty="0"/>
              <a:t> [$95 + (10 x $10) + (3 x $16)] + </a:t>
            </a:r>
            <a:r>
              <a:rPr lang="en-US" sz="2000" i="1" dirty="0"/>
              <a:t>7 Radiology programs</a:t>
            </a:r>
            <a:r>
              <a:rPr lang="en-US" sz="2000" dirty="0"/>
              <a:t> [$95] = $338</a:t>
            </a:r>
          </a:p>
          <a:p>
            <a:endParaRPr lang="en-US" sz="2000" dirty="0" smtClean="0"/>
          </a:p>
        </p:txBody>
      </p:sp>
      <p:graphicFrame>
        <p:nvGraphicFramePr>
          <p:cNvPr id="4" name="ตาราง 3"/>
          <p:cNvGraphicFramePr>
            <a:graphicFrameLocks noGrp="1"/>
          </p:cNvGraphicFramePr>
          <p:nvPr>
            <p:extLst>
              <p:ext uri="{D42A27DB-BD31-4B8C-83A1-F6EECF244321}">
                <p14:modId xmlns:p14="http://schemas.microsoft.com/office/powerpoint/2010/main" val="613303889"/>
              </p:ext>
            </p:extLst>
          </p:nvPr>
        </p:nvGraphicFramePr>
        <p:xfrm>
          <a:off x="1488672" y="2513404"/>
          <a:ext cx="6003950" cy="1790700"/>
        </p:xfrm>
        <a:graphic>
          <a:graphicData uri="http://schemas.openxmlformats.org/drawingml/2006/table">
            <a:tbl>
              <a:tblPr/>
              <a:tblGrid>
                <a:gridCol w="3001975"/>
                <a:gridCol w="3001975"/>
              </a:tblGrid>
              <a:tr h="0">
                <a:tc>
                  <a:txBody>
                    <a:bodyPr/>
                    <a:lstStyle/>
                    <a:p>
                      <a:pPr algn="ctr" fontAlgn="base"/>
                      <a:r>
                        <a:rPr lang="en-US" sz="2000" b="1" i="0" dirty="0">
                          <a:solidFill>
                            <a:srgbClr val="00407A"/>
                          </a:solidFill>
                          <a:effectLst/>
                          <a:latin typeface="TH SarabunPSK" panose="020B0500040200020003" pitchFamily="34" charset="-34"/>
                          <a:cs typeface="TH SarabunPSK" panose="020B0500040200020003" pitchFamily="34" charset="-34"/>
                        </a:rPr>
                        <a:t>Programs Per Specialty</a:t>
                      </a:r>
                    </a:p>
                  </a:txBody>
                  <a:tcPr marL="28575" marR="28575" marT="19050" marB="19050" anchor="ctr">
                    <a:lnL>
                      <a:noFill/>
                    </a:lnL>
                    <a:lnR>
                      <a:noFill/>
                    </a:lnR>
                    <a:lnT>
                      <a:noFill/>
                    </a:lnT>
                    <a:lnB>
                      <a:noFill/>
                    </a:lnB>
                    <a:solidFill>
                      <a:srgbClr val="C6CDCE"/>
                    </a:solidFill>
                  </a:tcPr>
                </a:tc>
                <a:tc>
                  <a:txBody>
                    <a:bodyPr/>
                    <a:lstStyle/>
                    <a:p>
                      <a:pPr algn="ctr" fontAlgn="base"/>
                      <a:r>
                        <a:rPr lang="en-US" sz="2000" b="1" i="0" dirty="0">
                          <a:solidFill>
                            <a:srgbClr val="00407A"/>
                          </a:solidFill>
                          <a:effectLst/>
                          <a:latin typeface="TH SarabunPSK" panose="020B0500040200020003" pitchFamily="34" charset="-34"/>
                          <a:cs typeface="TH SarabunPSK" panose="020B0500040200020003" pitchFamily="34" charset="-34"/>
                        </a:rPr>
                        <a:t>Application Fees</a:t>
                      </a:r>
                    </a:p>
                  </a:txBody>
                  <a:tcPr marL="28575" marR="28575" marT="19050" marB="19050" anchor="ctr">
                    <a:lnL>
                      <a:noFill/>
                    </a:lnL>
                    <a:lnR>
                      <a:noFill/>
                    </a:lnR>
                    <a:lnT>
                      <a:noFill/>
                    </a:lnT>
                    <a:lnB>
                      <a:noFill/>
                    </a:lnB>
                    <a:solidFill>
                      <a:srgbClr val="C6CDCE"/>
                    </a:solidFill>
                  </a:tcPr>
                </a:tc>
              </a:tr>
              <a:tr h="0">
                <a:tc>
                  <a:txBody>
                    <a:bodyPr/>
                    <a:lstStyle/>
                    <a:p>
                      <a:pPr algn="ctr" fontAlgn="base"/>
                      <a:r>
                        <a:rPr lang="en-US" sz="2000" b="0" i="1">
                          <a:effectLst/>
                          <a:latin typeface="TH SarabunPSK" panose="020B0500040200020003" pitchFamily="34" charset="-34"/>
                          <a:cs typeface="TH SarabunPSK" panose="020B0500040200020003" pitchFamily="34" charset="-34"/>
                        </a:rPr>
                        <a:t>Up to 10</a:t>
                      </a:r>
                      <a:endParaRPr lang="en-US" sz="2000" b="0">
                        <a:effectLst/>
                        <a:latin typeface="TH SarabunPSK" panose="020B0500040200020003" pitchFamily="34" charset="-34"/>
                        <a:cs typeface="TH SarabunPSK" panose="020B0500040200020003" pitchFamily="34" charset="-34"/>
                      </a:endParaRPr>
                    </a:p>
                  </a:txBody>
                  <a:tcPr marL="28575" marR="28575" marT="28575" marB="28575" anchor="ctr">
                    <a:lnL>
                      <a:noFill/>
                    </a:lnL>
                    <a:lnR>
                      <a:noFill/>
                    </a:lnR>
                    <a:lnT>
                      <a:noFill/>
                    </a:lnT>
                    <a:lnB>
                      <a:noFill/>
                    </a:lnB>
                    <a:solidFill>
                      <a:srgbClr val="F0F6F7"/>
                    </a:solidFill>
                  </a:tcPr>
                </a:tc>
                <a:tc>
                  <a:txBody>
                    <a:bodyPr/>
                    <a:lstStyle/>
                    <a:p>
                      <a:pPr algn="ctr" fontAlgn="base"/>
                      <a:r>
                        <a:rPr lang="th-TH" sz="2000" b="0" dirty="0">
                          <a:effectLst/>
                          <a:latin typeface="TH SarabunPSK" panose="020B0500040200020003" pitchFamily="34" charset="-34"/>
                          <a:cs typeface="TH SarabunPSK" panose="020B0500040200020003" pitchFamily="34" charset="-34"/>
                        </a:rPr>
                        <a:t>$95</a:t>
                      </a:r>
                    </a:p>
                  </a:txBody>
                  <a:tcPr marL="28575" marR="28575" marT="28575" marB="28575" anchor="ctr">
                    <a:lnL>
                      <a:noFill/>
                    </a:lnL>
                    <a:lnR>
                      <a:noFill/>
                    </a:lnR>
                    <a:lnT>
                      <a:noFill/>
                    </a:lnT>
                    <a:lnB>
                      <a:noFill/>
                    </a:lnB>
                    <a:solidFill>
                      <a:srgbClr val="F0F6F7"/>
                    </a:solidFill>
                  </a:tcPr>
                </a:tc>
              </a:tr>
              <a:tr h="0">
                <a:tc>
                  <a:txBody>
                    <a:bodyPr/>
                    <a:lstStyle/>
                    <a:p>
                      <a:pPr algn="ctr" fontAlgn="base"/>
                      <a:r>
                        <a:rPr lang="th-TH" sz="2000" b="0" i="1">
                          <a:effectLst/>
                          <a:latin typeface="TH SarabunPSK" panose="020B0500040200020003" pitchFamily="34" charset="-34"/>
                          <a:cs typeface="TH SarabunPSK" panose="020B0500040200020003" pitchFamily="34" charset="-34"/>
                        </a:rPr>
                        <a:t>11-20</a:t>
                      </a:r>
                      <a:endParaRPr lang="th-TH" sz="2000" b="0">
                        <a:effectLst/>
                        <a:latin typeface="TH SarabunPSK" panose="020B0500040200020003" pitchFamily="34" charset="-34"/>
                        <a:cs typeface="TH SarabunPSK" panose="020B0500040200020003" pitchFamily="34" charset="-34"/>
                      </a:endParaRPr>
                    </a:p>
                  </a:txBody>
                  <a:tcPr marL="28575" marR="28575" marT="28575" marB="28575" anchor="ctr">
                    <a:lnL>
                      <a:noFill/>
                    </a:lnL>
                    <a:lnR>
                      <a:noFill/>
                    </a:lnR>
                    <a:lnT>
                      <a:noFill/>
                    </a:lnT>
                    <a:lnB>
                      <a:noFill/>
                    </a:lnB>
                    <a:solidFill>
                      <a:srgbClr val="F0F6F7"/>
                    </a:solidFill>
                  </a:tcPr>
                </a:tc>
                <a:tc>
                  <a:txBody>
                    <a:bodyPr/>
                    <a:lstStyle/>
                    <a:p>
                      <a:pPr algn="ctr" fontAlgn="base"/>
                      <a:r>
                        <a:rPr lang="en-US" sz="2000" b="0" dirty="0">
                          <a:effectLst/>
                          <a:latin typeface="TH SarabunPSK" panose="020B0500040200020003" pitchFamily="34" charset="-34"/>
                          <a:cs typeface="TH SarabunPSK" panose="020B0500040200020003" pitchFamily="34" charset="-34"/>
                        </a:rPr>
                        <a:t>$10 each</a:t>
                      </a:r>
                    </a:p>
                  </a:txBody>
                  <a:tcPr marL="28575" marR="28575" marT="28575" marB="28575" anchor="ctr">
                    <a:lnL>
                      <a:noFill/>
                    </a:lnL>
                    <a:lnR>
                      <a:noFill/>
                    </a:lnR>
                    <a:lnT>
                      <a:noFill/>
                    </a:lnT>
                    <a:lnB>
                      <a:noFill/>
                    </a:lnB>
                    <a:solidFill>
                      <a:srgbClr val="F0F6F7"/>
                    </a:solidFill>
                  </a:tcPr>
                </a:tc>
              </a:tr>
              <a:tr h="0">
                <a:tc>
                  <a:txBody>
                    <a:bodyPr/>
                    <a:lstStyle/>
                    <a:p>
                      <a:pPr algn="ctr" fontAlgn="base"/>
                      <a:r>
                        <a:rPr lang="th-TH" sz="2000" b="0" i="1" dirty="0">
                          <a:effectLst/>
                          <a:latin typeface="TH SarabunPSK" panose="020B0500040200020003" pitchFamily="34" charset="-34"/>
                          <a:cs typeface="TH SarabunPSK" panose="020B0500040200020003" pitchFamily="34" charset="-34"/>
                        </a:rPr>
                        <a:t>21-30</a:t>
                      </a:r>
                      <a:endParaRPr lang="th-TH" sz="2000" b="0" dirty="0">
                        <a:effectLst/>
                        <a:latin typeface="TH SarabunPSK" panose="020B0500040200020003" pitchFamily="34" charset="-34"/>
                        <a:cs typeface="TH SarabunPSK" panose="020B0500040200020003" pitchFamily="34" charset="-34"/>
                      </a:endParaRPr>
                    </a:p>
                  </a:txBody>
                  <a:tcPr marL="28575" marR="28575" marT="28575" marB="28575" anchor="ctr">
                    <a:lnL>
                      <a:noFill/>
                    </a:lnL>
                    <a:lnR>
                      <a:noFill/>
                    </a:lnR>
                    <a:lnT>
                      <a:noFill/>
                    </a:lnT>
                    <a:lnB>
                      <a:noFill/>
                    </a:lnB>
                    <a:solidFill>
                      <a:srgbClr val="F0F6F7"/>
                    </a:solidFill>
                  </a:tcPr>
                </a:tc>
                <a:tc>
                  <a:txBody>
                    <a:bodyPr/>
                    <a:lstStyle/>
                    <a:p>
                      <a:pPr algn="ctr" fontAlgn="base"/>
                      <a:r>
                        <a:rPr lang="en-US" sz="2000" b="0" dirty="0">
                          <a:effectLst/>
                          <a:latin typeface="TH SarabunPSK" panose="020B0500040200020003" pitchFamily="34" charset="-34"/>
                          <a:cs typeface="TH SarabunPSK" panose="020B0500040200020003" pitchFamily="34" charset="-34"/>
                        </a:rPr>
                        <a:t>$16 each</a:t>
                      </a:r>
                    </a:p>
                  </a:txBody>
                  <a:tcPr marL="28575" marR="28575" marT="28575" marB="28575" anchor="ctr">
                    <a:lnL>
                      <a:noFill/>
                    </a:lnL>
                    <a:lnR>
                      <a:noFill/>
                    </a:lnR>
                    <a:lnT>
                      <a:noFill/>
                    </a:lnT>
                    <a:lnB>
                      <a:noFill/>
                    </a:lnB>
                    <a:solidFill>
                      <a:srgbClr val="F0F6F7"/>
                    </a:solidFill>
                  </a:tcPr>
                </a:tc>
              </a:tr>
              <a:tr h="0">
                <a:tc>
                  <a:txBody>
                    <a:bodyPr/>
                    <a:lstStyle/>
                    <a:p>
                      <a:pPr algn="ctr" fontAlgn="base"/>
                      <a:r>
                        <a:rPr lang="en-US" sz="2000" b="0" i="1">
                          <a:effectLst/>
                          <a:latin typeface="TH SarabunPSK" panose="020B0500040200020003" pitchFamily="34" charset="-34"/>
                          <a:cs typeface="TH SarabunPSK" panose="020B0500040200020003" pitchFamily="34" charset="-34"/>
                        </a:rPr>
                        <a:t>31 or more</a:t>
                      </a:r>
                      <a:endParaRPr lang="en-US" sz="2000" b="0">
                        <a:effectLst/>
                        <a:latin typeface="TH SarabunPSK" panose="020B0500040200020003" pitchFamily="34" charset="-34"/>
                        <a:cs typeface="TH SarabunPSK" panose="020B0500040200020003" pitchFamily="34" charset="-34"/>
                      </a:endParaRPr>
                    </a:p>
                  </a:txBody>
                  <a:tcPr marL="28575" marR="28575" marT="28575" marB="28575" anchor="ctr">
                    <a:lnL>
                      <a:noFill/>
                    </a:lnL>
                    <a:lnR>
                      <a:noFill/>
                    </a:lnR>
                    <a:lnT>
                      <a:noFill/>
                    </a:lnT>
                    <a:lnB>
                      <a:noFill/>
                    </a:lnB>
                    <a:solidFill>
                      <a:srgbClr val="F0F6F7"/>
                    </a:solidFill>
                  </a:tcPr>
                </a:tc>
                <a:tc>
                  <a:txBody>
                    <a:bodyPr/>
                    <a:lstStyle/>
                    <a:p>
                      <a:pPr algn="ctr" fontAlgn="base"/>
                      <a:r>
                        <a:rPr lang="en-US" sz="2000" b="0" dirty="0">
                          <a:effectLst/>
                          <a:latin typeface="TH SarabunPSK" panose="020B0500040200020003" pitchFamily="34" charset="-34"/>
                          <a:cs typeface="TH SarabunPSK" panose="020B0500040200020003" pitchFamily="34" charset="-34"/>
                        </a:rPr>
                        <a:t>$26 each</a:t>
                      </a:r>
                    </a:p>
                  </a:txBody>
                  <a:tcPr marL="28575" marR="28575" marT="28575" marB="28575" anchor="ctr">
                    <a:lnL>
                      <a:noFill/>
                    </a:lnL>
                    <a:lnR>
                      <a:noFill/>
                    </a:lnR>
                    <a:lnT>
                      <a:noFill/>
                    </a:lnT>
                    <a:lnB>
                      <a:noFill/>
                    </a:lnB>
                    <a:solidFill>
                      <a:srgbClr val="F0F6F7"/>
                    </a:solidFill>
                  </a:tcPr>
                </a:tc>
              </a:tr>
            </a:tbl>
          </a:graphicData>
        </a:graphic>
      </p:graphicFrame>
    </p:spTree>
    <p:extLst>
      <p:ext uri="{BB962C8B-B14F-4D97-AF65-F5344CB8AC3E}">
        <p14:creationId xmlns:p14="http://schemas.microsoft.com/office/powerpoint/2010/main" val="28839650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Budgets</a:t>
            </a:r>
            <a:endParaRPr lang="th-TH" b="1" dirty="0"/>
          </a:p>
        </p:txBody>
      </p:sp>
      <p:sp>
        <p:nvSpPr>
          <p:cNvPr id="3" name="ตัวแทนเนื้อหา 2"/>
          <p:cNvSpPr>
            <a:spLocks noGrp="1"/>
          </p:cNvSpPr>
          <p:nvPr>
            <p:ph idx="1"/>
          </p:nvPr>
        </p:nvSpPr>
        <p:spPr/>
        <p:txBody>
          <a:bodyPr>
            <a:normAutofit/>
          </a:bodyPr>
          <a:lstStyle/>
          <a:p>
            <a:pPr marL="0" indent="0">
              <a:buNone/>
            </a:pPr>
            <a:r>
              <a:rPr lang="en-US" sz="2000" b="1" dirty="0" smtClean="0"/>
              <a:t>Variable costs</a:t>
            </a:r>
          </a:p>
          <a:p>
            <a:r>
              <a:rPr lang="en-US" sz="2000" dirty="0" smtClean="0"/>
              <a:t>Match Fee</a:t>
            </a:r>
          </a:p>
          <a:p>
            <a:pPr marL="0" indent="0" algn="ctr">
              <a:buNone/>
            </a:pPr>
            <a:r>
              <a:rPr lang="en-US" sz="2000" b="1" cap="all" dirty="0" smtClean="0"/>
              <a:t>MAIN </a:t>
            </a:r>
            <a:r>
              <a:rPr lang="en-US" sz="2000" b="1" cap="all" dirty="0"/>
              <a:t>RESIDENCY MATCH</a:t>
            </a:r>
          </a:p>
          <a:p>
            <a:endParaRPr lang="en-US" sz="2000" dirty="0" smtClean="0"/>
          </a:p>
          <a:p>
            <a:endParaRPr lang="en-US" sz="2000" dirty="0"/>
          </a:p>
          <a:p>
            <a:endParaRPr lang="en-US" sz="2000" dirty="0" smtClean="0"/>
          </a:p>
        </p:txBody>
      </p:sp>
      <p:graphicFrame>
        <p:nvGraphicFramePr>
          <p:cNvPr id="5" name="ตาราง 4"/>
          <p:cNvGraphicFramePr>
            <a:graphicFrameLocks noGrp="1"/>
          </p:cNvGraphicFramePr>
          <p:nvPr>
            <p:extLst>
              <p:ext uri="{D42A27DB-BD31-4B8C-83A1-F6EECF244321}">
                <p14:modId xmlns:p14="http://schemas.microsoft.com/office/powerpoint/2010/main" val="3558832256"/>
              </p:ext>
            </p:extLst>
          </p:nvPr>
        </p:nvGraphicFramePr>
        <p:xfrm>
          <a:off x="1323975" y="3057551"/>
          <a:ext cx="6496050" cy="2895600"/>
        </p:xfrm>
        <a:graphic>
          <a:graphicData uri="http://schemas.openxmlformats.org/drawingml/2006/table">
            <a:tbl>
              <a:tblPr>
                <a:tableStyleId>{21E4AEA4-8DFA-4A89-87EB-49C32662AFE0}</a:tableStyleId>
              </a:tblPr>
              <a:tblGrid>
                <a:gridCol w="3248025"/>
                <a:gridCol w="3248025"/>
              </a:tblGrid>
              <a:tr h="0">
                <a:tc>
                  <a:txBody>
                    <a:bodyPr/>
                    <a:lstStyle/>
                    <a:p>
                      <a:pPr algn="ctr" fontAlgn="base"/>
                      <a:r>
                        <a:rPr lang="en-US" sz="2000" dirty="0">
                          <a:effectLst/>
                          <a:latin typeface="TH SarabunPSK" panose="020B0500040200020003" pitchFamily="34" charset="-34"/>
                          <a:cs typeface="TH SarabunPSK" panose="020B0500040200020003" pitchFamily="34" charset="-34"/>
                        </a:rPr>
                        <a:t>Participant Type     </a:t>
                      </a:r>
                      <a:endParaRPr lang="en-US" sz="2000" b="0" dirty="0">
                        <a:effectLst/>
                        <a:latin typeface="TH SarabunPSK" panose="020B0500040200020003" pitchFamily="34" charset="-34"/>
                        <a:cs typeface="TH SarabunPSK" panose="020B0500040200020003" pitchFamily="34" charset="-34"/>
                      </a:endParaRPr>
                    </a:p>
                  </a:txBody>
                  <a:tcPr marL="0" marR="0" marT="28575" marB="28575">
                    <a:solidFill>
                      <a:schemeClr val="accent2">
                        <a:lumMod val="60000"/>
                        <a:lumOff val="40000"/>
                      </a:schemeClr>
                    </a:solidFill>
                  </a:tcPr>
                </a:tc>
                <a:tc>
                  <a:txBody>
                    <a:bodyPr/>
                    <a:lstStyle/>
                    <a:p>
                      <a:pPr algn="ctr" fontAlgn="base"/>
                      <a:r>
                        <a:rPr lang="en-US" sz="2000" dirty="0">
                          <a:effectLst/>
                          <a:latin typeface="TH SarabunPSK" panose="020B0500040200020003" pitchFamily="34" charset="-34"/>
                          <a:cs typeface="TH SarabunPSK" panose="020B0500040200020003" pitchFamily="34" charset="-34"/>
                        </a:rPr>
                        <a:t>Fee</a:t>
                      </a:r>
                      <a:endParaRPr lang="en-US" sz="2000" b="0" dirty="0">
                        <a:effectLst/>
                        <a:latin typeface="TH SarabunPSK" panose="020B0500040200020003" pitchFamily="34" charset="-34"/>
                        <a:cs typeface="TH SarabunPSK" panose="020B0500040200020003" pitchFamily="34" charset="-34"/>
                      </a:endParaRPr>
                    </a:p>
                  </a:txBody>
                  <a:tcPr marL="0" marR="0" marT="28575" marB="28575">
                    <a:solidFill>
                      <a:schemeClr val="accent2">
                        <a:lumMod val="60000"/>
                        <a:lumOff val="40000"/>
                      </a:schemeClr>
                    </a:solidFill>
                  </a:tcPr>
                </a:tc>
              </a:tr>
              <a:tr h="0">
                <a:tc>
                  <a:txBody>
                    <a:bodyPr/>
                    <a:lstStyle/>
                    <a:p>
                      <a:pPr algn="l" fontAlgn="base"/>
                      <a:r>
                        <a:rPr lang="en-US" sz="2000">
                          <a:effectLst/>
                          <a:latin typeface="TH SarabunPSK" panose="020B0500040200020003" pitchFamily="34" charset="-34"/>
                          <a:cs typeface="TH SarabunPSK" panose="020B0500040200020003" pitchFamily="34" charset="-34"/>
                        </a:rPr>
                        <a:t>U.S. Seniors/Non U.S. Seniors  </a:t>
                      </a:r>
                      <a:endParaRPr lang="en-US" sz="2000" b="0">
                        <a:effectLst/>
                        <a:latin typeface="TH SarabunPSK" panose="020B0500040200020003" pitchFamily="34" charset="-34"/>
                        <a:cs typeface="TH SarabunPSK" panose="020B0500040200020003" pitchFamily="34" charset="-34"/>
                      </a:endParaRPr>
                    </a:p>
                  </a:txBody>
                  <a:tcPr marL="0" marR="0" marT="28575" marB="28575">
                    <a:solidFill>
                      <a:schemeClr val="accent4">
                        <a:lumMod val="60000"/>
                        <a:lumOff val="40000"/>
                      </a:schemeClr>
                    </a:solidFill>
                  </a:tcPr>
                </a:tc>
                <a:tc>
                  <a:txBody>
                    <a:bodyPr/>
                    <a:lstStyle/>
                    <a:p>
                      <a:pPr algn="l" fontAlgn="base"/>
                      <a:r>
                        <a:rPr lang="th-TH" sz="2000" dirty="0">
                          <a:effectLst/>
                          <a:latin typeface="TH SarabunPSK" panose="020B0500040200020003" pitchFamily="34" charset="-34"/>
                          <a:cs typeface="TH SarabunPSK" panose="020B0500040200020003" pitchFamily="34" charset="-34"/>
                        </a:rPr>
                        <a:t>$65</a:t>
                      </a:r>
                      <a:endParaRPr lang="th-TH" sz="2000" b="0" dirty="0">
                        <a:effectLst/>
                        <a:latin typeface="TH SarabunPSK" panose="020B0500040200020003" pitchFamily="34" charset="-34"/>
                        <a:cs typeface="TH SarabunPSK" panose="020B0500040200020003" pitchFamily="34" charset="-34"/>
                      </a:endParaRPr>
                    </a:p>
                  </a:txBody>
                  <a:tcPr marL="0" marR="0" marT="28575" marB="28575">
                    <a:solidFill>
                      <a:schemeClr val="accent4">
                        <a:lumMod val="60000"/>
                        <a:lumOff val="40000"/>
                      </a:schemeClr>
                    </a:solidFill>
                  </a:tcPr>
                </a:tc>
              </a:tr>
              <a:tr h="0">
                <a:tc>
                  <a:txBody>
                    <a:bodyPr/>
                    <a:lstStyle/>
                    <a:p>
                      <a:pPr algn="l" fontAlgn="base"/>
                      <a:r>
                        <a:rPr lang="en-US" sz="2000">
                          <a:effectLst/>
                          <a:latin typeface="TH SarabunPSK" panose="020B0500040200020003" pitchFamily="34" charset="-34"/>
                          <a:cs typeface="TH SarabunPSK" panose="020B0500040200020003" pitchFamily="34" charset="-34"/>
                        </a:rPr>
                        <a:t>    Late Registration Fee   </a:t>
                      </a:r>
                      <a:endParaRPr lang="en-US" sz="2000" b="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en-US" sz="2000">
                          <a:effectLst/>
                          <a:latin typeface="TH SarabunPSK" panose="020B0500040200020003" pitchFamily="34" charset="-34"/>
                          <a:cs typeface="TH SarabunPSK" panose="020B0500040200020003" pitchFamily="34" charset="-34"/>
                        </a:rPr>
                        <a:t>$50 additional</a:t>
                      </a:r>
                      <a:endParaRPr lang="en-US" sz="2000" b="0">
                        <a:effectLst/>
                        <a:latin typeface="TH SarabunPSK" panose="020B0500040200020003" pitchFamily="34" charset="-34"/>
                        <a:cs typeface="TH SarabunPSK" panose="020B0500040200020003" pitchFamily="34" charset="-34"/>
                      </a:endParaRPr>
                    </a:p>
                  </a:txBody>
                  <a:tcPr marL="0" marR="0" marT="28575" marB="28575"/>
                </a:tc>
              </a:tr>
              <a:tr h="0">
                <a:tc>
                  <a:txBody>
                    <a:bodyPr/>
                    <a:lstStyle/>
                    <a:p>
                      <a:pPr algn="l" fontAlgn="base"/>
                      <a:r>
                        <a:rPr lang="en-US" sz="2000" dirty="0">
                          <a:effectLst/>
                          <a:latin typeface="TH SarabunPSK" panose="020B0500040200020003" pitchFamily="34" charset="-34"/>
                          <a:cs typeface="TH SarabunPSK" panose="020B0500040200020003" pitchFamily="34" charset="-34"/>
                        </a:rPr>
                        <a:t>    Couples</a:t>
                      </a:r>
                      <a:endParaRPr lang="en-US" sz="2000" b="0" dirty="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en-US" sz="2000">
                          <a:effectLst/>
                          <a:latin typeface="TH SarabunPSK" panose="020B0500040200020003" pitchFamily="34" charset="-34"/>
                          <a:cs typeface="TH SarabunPSK" panose="020B0500040200020003" pitchFamily="34" charset="-34"/>
                        </a:rPr>
                        <a:t>$15 additional per partner</a:t>
                      </a:r>
                      <a:endParaRPr lang="en-US" sz="2000" b="0">
                        <a:effectLst/>
                        <a:latin typeface="TH SarabunPSK" panose="020B0500040200020003" pitchFamily="34" charset="-34"/>
                        <a:cs typeface="TH SarabunPSK" panose="020B0500040200020003" pitchFamily="34" charset="-34"/>
                      </a:endParaRPr>
                    </a:p>
                  </a:txBody>
                  <a:tcPr marL="0" marR="0" marT="28575" marB="28575"/>
                </a:tc>
              </a:tr>
              <a:tr h="0">
                <a:tc>
                  <a:txBody>
                    <a:bodyPr/>
                    <a:lstStyle/>
                    <a:p>
                      <a:pPr algn="l" fontAlgn="base"/>
                      <a:r>
                        <a:rPr lang="en-US" sz="2000">
                          <a:effectLst/>
                          <a:latin typeface="TH SarabunPSK" panose="020B0500040200020003" pitchFamily="34" charset="-34"/>
                          <a:cs typeface="TH SarabunPSK" panose="020B0500040200020003" pitchFamily="34" charset="-34"/>
                        </a:rPr>
                        <a:t>    Additional programs ranked</a:t>
                      </a:r>
                      <a:endParaRPr lang="en-US" sz="2000" b="0">
                        <a:effectLst/>
                        <a:latin typeface="TH SarabunPSK" panose="020B0500040200020003" pitchFamily="34" charset="-34"/>
                        <a:cs typeface="TH SarabunPSK" panose="020B0500040200020003" pitchFamily="34" charset="-34"/>
                      </a:endParaRPr>
                    </a:p>
                  </a:txBody>
                  <a:tcPr marL="0" marR="0" marT="28575" marB="28575">
                    <a:solidFill>
                      <a:schemeClr val="accent4">
                        <a:lumMod val="60000"/>
                        <a:lumOff val="40000"/>
                      </a:schemeClr>
                    </a:solidFill>
                  </a:tcPr>
                </a:tc>
                <a:tc>
                  <a:txBody>
                    <a:bodyPr/>
                    <a:lstStyle/>
                    <a:p>
                      <a:pPr algn="l" fontAlgn="base"/>
                      <a:r>
                        <a:rPr lang="en-US" sz="2000" dirty="0">
                          <a:effectLst/>
                          <a:latin typeface="TH SarabunPSK" panose="020B0500040200020003" pitchFamily="34" charset="-34"/>
                          <a:cs typeface="TH SarabunPSK" panose="020B0500040200020003" pitchFamily="34" charset="-34"/>
                        </a:rPr>
                        <a:t>$30 additional per program</a:t>
                      </a:r>
                      <a:endParaRPr lang="en-US" sz="2000" b="0" dirty="0">
                        <a:effectLst/>
                        <a:latin typeface="TH SarabunPSK" panose="020B0500040200020003" pitchFamily="34" charset="-34"/>
                        <a:cs typeface="TH SarabunPSK" panose="020B0500040200020003" pitchFamily="34" charset="-34"/>
                      </a:endParaRPr>
                    </a:p>
                  </a:txBody>
                  <a:tcPr marL="0" marR="0" marT="28575" marB="28575">
                    <a:solidFill>
                      <a:schemeClr val="accent4">
                        <a:lumMod val="60000"/>
                        <a:lumOff val="40000"/>
                      </a:schemeClr>
                    </a:solidFill>
                  </a:tcPr>
                </a:tc>
              </a:tr>
              <a:tr h="0">
                <a:tc>
                  <a:txBody>
                    <a:bodyPr/>
                    <a:lstStyle/>
                    <a:p>
                      <a:pPr algn="l" fontAlgn="base"/>
                      <a:r>
                        <a:rPr lang="en-US" sz="2000">
                          <a:effectLst/>
                          <a:latin typeface="TH SarabunPSK" panose="020B0500040200020003" pitchFamily="34" charset="-34"/>
                          <a:cs typeface="TH SarabunPSK" panose="020B0500040200020003" pitchFamily="34" charset="-34"/>
                        </a:rPr>
                        <a:t>Institution registration fee      </a:t>
                      </a:r>
                      <a:endParaRPr lang="en-US" sz="2000" b="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th-TH" sz="2000">
                          <a:effectLst/>
                          <a:latin typeface="TH SarabunPSK" panose="020B0500040200020003" pitchFamily="34" charset="-34"/>
                          <a:cs typeface="TH SarabunPSK" panose="020B0500040200020003" pitchFamily="34" charset="-34"/>
                        </a:rPr>
                        <a:t>$210</a:t>
                      </a:r>
                      <a:endParaRPr lang="th-TH" sz="2000" b="0">
                        <a:effectLst/>
                        <a:latin typeface="TH SarabunPSK" panose="020B0500040200020003" pitchFamily="34" charset="-34"/>
                        <a:cs typeface="TH SarabunPSK" panose="020B0500040200020003" pitchFamily="34" charset="-34"/>
                      </a:endParaRPr>
                    </a:p>
                  </a:txBody>
                  <a:tcPr marL="0" marR="0" marT="28575" marB="28575"/>
                </a:tc>
              </a:tr>
              <a:tr h="0">
                <a:tc>
                  <a:txBody>
                    <a:bodyPr/>
                    <a:lstStyle/>
                    <a:p>
                      <a:pPr algn="l" fontAlgn="base"/>
                      <a:r>
                        <a:rPr lang="en-US" sz="2000">
                          <a:effectLst/>
                          <a:latin typeface="TH SarabunPSK" panose="020B0500040200020003" pitchFamily="34" charset="-34"/>
                          <a:cs typeface="TH SarabunPSK" panose="020B0500040200020003" pitchFamily="34" charset="-34"/>
                        </a:rPr>
                        <a:t>Program registration fee</a:t>
                      </a:r>
                      <a:endParaRPr lang="en-US" sz="2000" b="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th-TH" sz="2000">
                          <a:effectLst/>
                          <a:latin typeface="TH SarabunPSK" panose="020B0500040200020003" pitchFamily="34" charset="-34"/>
                          <a:cs typeface="TH SarabunPSK" panose="020B0500040200020003" pitchFamily="34" charset="-34"/>
                        </a:rPr>
                        <a:t>$40</a:t>
                      </a:r>
                      <a:endParaRPr lang="th-TH" sz="2000" b="0">
                        <a:effectLst/>
                        <a:latin typeface="TH SarabunPSK" panose="020B0500040200020003" pitchFamily="34" charset="-34"/>
                        <a:cs typeface="TH SarabunPSK" panose="020B0500040200020003" pitchFamily="34" charset="-34"/>
                      </a:endParaRPr>
                    </a:p>
                  </a:txBody>
                  <a:tcPr marL="0" marR="0" marT="28575" marB="28575"/>
                </a:tc>
              </a:tr>
              <a:tr h="0">
                <a:tc>
                  <a:txBody>
                    <a:bodyPr/>
                    <a:lstStyle/>
                    <a:p>
                      <a:pPr algn="l" fontAlgn="base"/>
                      <a:r>
                        <a:rPr lang="en-US" sz="2000">
                          <a:effectLst/>
                          <a:latin typeface="TH SarabunPSK" panose="020B0500040200020003" pitchFamily="34" charset="-34"/>
                          <a:cs typeface="TH SarabunPSK" panose="020B0500040200020003" pitchFamily="34" charset="-34"/>
                        </a:rPr>
                        <a:t>Per applicant matched to program</a:t>
                      </a:r>
                      <a:endParaRPr lang="en-US" sz="2000" b="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th-TH" sz="2000" dirty="0">
                          <a:effectLst/>
                          <a:latin typeface="TH SarabunPSK" panose="020B0500040200020003" pitchFamily="34" charset="-34"/>
                          <a:cs typeface="TH SarabunPSK" panose="020B0500040200020003" pitchFamily="34" charset="-34"/>
                        </a:rPr>
                        <a:t>$40</a:t>
                      </a:r>
                      <a:endParaRPr lang="th-TH" sz="2000" b="0" dirty="0">
                        <a:effectLst/>
                        <a:latin typeface="TH SarabunPSK" panose="020B0500040200020003" pitchFamily="34" charset="-34"/>
                        <a:cs typeface="TH SarabunPSK" panose="020B0500040200020003" pitchFamily="34" charset="-34"/>
                      </a:endParaRPr>
                    </a:p>
                  </a:txBody>
                  <a:tcPr marL="0" marR="0" marT="28575" marB="28575"/>
                </a:tc>
              </a:tr>
            </a:tbl>
          </a:graphicData>
        </a:graphic>
      </p:graphicFrame>
    </p:spTree>
    <p:extLst>
      <p:ext uri="{BB962C8B-B14F-4D97-AF65-F5344CB8AC3E}">
        <p14:creationId xmlns:p14="http://schemas.microsoft.com/office/powerpoint/2010/main" val="16841556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Budgets</a:t>
            </a:r>
            <a:endParaRPr lang="th-TH" b="1" dirty="0"/>
          </a:p>
        </p:txBody>
      </p:sp>
      <p:sp>
        <p:nvSpPr>
          <p:cNvPr id="3" name="ตัวแทนเนื้อหา 2"/>
          <p:cNvSpPr>
            <a:spLocks noGrp="1"/>
          </p:cNvSpPr>
          <p:nvPr>
            <p:ph idx="1"/>
          </p:nvPr>
        </p:nvSpPr>
        <p:spPr/>
        <p:txBody>
          <a:bodyPr>
            <a:normAutofit/>
          </a:bodyPr>
          <a:lstStyle/>
          <a:p>
            <a:pPr marL="0" indent="0">
              <a:buNone/>
            </a:pPr>
            <a:r>
              <a:rPr lang="en-US" sz="2400" b="1" dirty="0" smtClean="0"/>
              <a:t>Variable costs</a:t>
            </a:r>
          </a:p>
          <a:p>
            <a:r>
              <a:rPr lang="en-US" sz="2400" dirty="0"/>
              <a:t>Air </a:t>
            </a:r>
            <a:r>
              <a:rPr lang="en-US" sz="2400" dirty="0" smtClean="0"/>
              <a:t>fare</a:t>
            </a:r>
          </a:p>
          <a:p>
            <a:r>
              <a:rPr lang="en-US" sz="2400" dirty="0" smtClean="0"/>
              <a:t>Hotel</a:t>
            </a:r>
            <a:endParaRPr lang="th-TH" sz="2400" dirty="0" smtClean="0"/>
          </a:p>
          <a:p>
            <a:r>
              <a:rPr lang="en-US" sz="2400" dirty="0" smtClean="0"/>
              <a:t>Food</a:t>
            </a:r>
          </a:p>
          <a:p>
            <a:r>
              <a:rPr lang="en-US" sz="2400" dirty="0" smtClean="0"/>
              <a:t>Travel and shopping</a:t>
            </a:r>
            <a:endParaRPr lang="en-US" sz="2400" dirty="0"/>
          </a:p>
          <a:p>
            <a:endParaRPr lang="en-US" sz="2400" dirty="0" smtClean="0"/>
          </a:p>
        </p:txBody>
      </p:sp>
    </p:spTree>
    <p:extLst>
      <p:ext uri="{BB962C8B-B14F-4D97-AF65-F5344CB8AC3E}">
        <p14:creationId xmlns:p14="http://schemas.microsoft.com/office/powerpoint/2010/main" val="2049711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Conclusion</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steps</a:t>
            </a:r>
            <a:endParaRPr lang="th-TH" b="1" dirty="0"/>
          </a:p>
        </p:txBody>
      </p:sp>
      <p:sp>
        <p:nvSpPr>
          <p:cNvPr id="3" name="Content Placeholder 2"/>
          <p:cNvSpPr>
            <a:spLocks noGrp="1"/>
          </p:cNvSpPr>
          <p:nvPr>
            <p:ph idx="1"/>
          </p:nvPr>
        </p:nvSpPr>
        <p:spPr/>
        <p:txBody>
          <a:bodyPr/>
          <a:lstStyle/>
          <a:p>
            <a:r>
              <a:rPr lang="en-US" b="1" dirty="0" smtClean="0"/>
              <a:t>ECFMG Certificate</a:t>
            </a:r>
          </a:p>
          <a:p>
            <a:r>
              <a:rPr lang="en-US" b="1" dirty="0" smtClean="0"/>
              <a:t>USMLE</a:t>
            </a:r>
          </a:p>
          <a:p>
            <a:r>
              <a:rPr lang="en-US" b="1" dirty="0" smtClean="0"/>
              <a:t>ERAS</a:t>
            </a:r>
          </a:p>
          <a:p>
            <a:r>
              <a:rPr lang="en-US" b="1" dirty="0" smtClean="0"/>
              <a:t>Interview</a:t>
            </a:r>
          </a:p>
          <a:p>
            <a:r>
              <a:rPr lang="en-US" b="1" dirty="0" smtClean="0"/>
              <a:t>Matching</a:t>
            </a:r>
            <a:endParaRPr lang="th-TH" b="1" dirty="0" smtClean="0"/>
          </a:p>
          <a:p>
            <a:endParaRPr lang="th-TH"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Suggestion</a:t>
            </a:r>
            <a:endParaRPr lang="th-TH" b="1" dirty="0"/>
          </a:p>
        </p:txBody>
      </p:sp>
      <p:sp>
        <p:nvSpPr>
          <p:cNvPr id="3" name="Content Placeholder 2"/>
          <p:cNvSpPr>
            <a:spLocks noGrp="1"/>
          </p:cNvSpPr>
          <p:nvPr>
            <p:ph idx="1"/>
          </p:nvPr>
        </p:nvSpPr>
        <p:spPr/>
        <p:txBody>
          <a:bodyPr/>
          <a:lstStyle/>
          <a:p>
            <a:r>
              <a:rPr lang="en-US" dirty="0" smtClean="0"/>
              <a:t>Set the goal early if you really want it!</a:t>
            </a:r>
          </a:p>
          <a:p>
            <a:r>
              <a:rPr lang="en-US" dirty="0" smtClean="0"/>
              <a:t>Study hard (especially in your interesting program)</a:t>
            </a:r>
          </a:p>
          <a:p>
            <a:r>
              <a:rPr lang="en-US" dirty="0" smtClean="0"/>
              <a:t>Keep practicing English</a:t>
            </a:r>
          </a:p>
          <a:p>
            <a:r>
              <a:rPr lang="en-US" dirty="0" smtClean="0"/>
              <a:t>Looking for opportunities to USCE</a:t>
            </a:r>
          </a:p>
          <a:p>
            <a:endParaRPr lang="en-US" dirty="0" smtClean="0"/>
          </a:p>
          <a:p>
            <a:endParaRPr lang="th-TH"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140290" name="Picture 2" descr="http://www.planetsoho.com/blog/wp-content/uploads/impossible1.jpg"/>
          <p:cNvPicPr>
            <a:picLocks noChangeAspect="1" noChangeArrowheads="1"/>
          </p:cNvPicPr>
          <p:nvPr/>
        </p:nvPicPr>
        <p:blipFill>
          <a:blip r:embed="rId2"/>
          <a:srcRect/>
          <a:stretch>
            <a:fillRect/>
          </a:stretch>
        </p:blipFill>
        <p:spPr bwMode="auto">
          <a:xfrm>
            <a:off x="0" y="714356"/>
            <a:ext cx="9251176" cy="5286388"/>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4" name="Picture 4" descr="http://cdn2.content.compendiumblog.com/uploads/user/20a59527-c8c5-492a-b888-7d8411053591/d5d22638-8e6e-44a5-851c-9b5a5e97c1ce/Image/32e1f05b8bfee3a26cbb23bb99830402/raised_hands_w640.jpeg"/>
          <p:cNvPicPr>
            <a:picLocks noChangeAspect="1" noChangeArrowheads="1"/>
          </p:cNvPicPr>
          <p:nvPr/>
        </p:nvPicPr>
        <p:blipFill>
          <a:blip r:embed="rId2"/>
          <a:srcRect/>
          <a:stretch>
            <a:fillRect/>
          </a:stretch>
        </p:blipFill>
        <p:spPr bwMode="auto">
          <a:xfrm>
            <a:off x="1571604" y="3362325"/>
            <a:ext cx="6096000" cy="3495675"/>
          </a:xfrm>
          <a:prstGeom prst="rect">
            <a:avLst/>
          </a:prstGeom>
          <a:noFill/>
        </p:spPr>
      </p:pic>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230402" name="Picture 2" descr="https://wac.a8b5.edgecastcdn.net/80A8B5/achievement-images/Treehouse_QA.png"/>
          <p:cNvPicPr>
            <a:picLocks noChangeAspect="1" noChangeArrowheads="1"/>
          </p:cNvPicPr>
          <p:nvPr/>
        </p:nvPicPr>
        <p:blipFill>
          <a:blip r:embed="rId3"/>
          <a:srcRect/>
          <a:stretch>
            <a:fillRect/>
          </a:stretch>
        </p:blipFill>
        <p:spPr bwMode="auto">
          <a:xfrm>
            <a:off x="3000364" y="428604"/>
            <a:ext cx="3429024" cy="37376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My experiences </a:t>
            </a:r>
            <a:r>
              <a:rPr lang="en-US" b="1" dirty="0" smtClean="0"/>
              <a:t>in U.S</a:t>
            </a:r>
            <a:endParaRPr lang="th-TH" b="1" dirty="0"/>
          </a:p>
        </p:txBody>
      </p:sp>
      <p:sp>
        <p:nvSpPr>
          <p:cNvPr id="3" name="Content Placeholder 2"/>
          <p:cNvSpPr>
            <a:spLocks noGrp="1"/>
          </p:cNvSpPr>
          <p:nvPr>
            <p:ph idx="1"/>
          </p:nvPr>
        </p:nvSpPr>
        <p:spPr/>
        <p:txBody>
          <a:bodyPr/>
          <a:lstStyle/>
          <a:p>
            <a:r>
              <a:rPr lang="en-US" dirty="0" smtClean="0"/>
              <a:t>Work and travel program – as a packer at Marietta Corporation Cortland, NY in 2011</a:t>
            </a:r>
            <a:endParaRPr lang="th-TH" dirty="0"/>
          </a:p>
        </p:txBody>
      </p:sp>
      <p:sp>
        <p:nvSpPr>
          <p:cNvPr id="231426" name="AutoShape 2" descr="http://ww1.prweb.com/prfiles/2011/09/26/10958244/MariettaLogo.jpg"/>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231428" name="Picture 4" descr="http://ww1.prweb.com/prfiles/2011/09/26/10958244/MariettaLogo.jpg"/>
          <p:cNvPicPr>
            <a:picLocks noChangeAspect="1" noChangeArrowheads="1"/>
          </p:cNvPicPr>
          <p:nvPr/>
        </p:nvPicPr>
        <p:blipFill>
          <a:blip r:embed="rId3" cstate="print"/>
          <a:srcRect/>
          <a:stretch>
            <a:fillRect/>
          </a:stretch>
        </p:blipFill>
        <p:spPr bwMode="auto">
          <a:xfrm>
            <a:off x="4643438" y="5214950"/>
            <a:ext cx="4071966" cy="1066352"/>
          </a:xfrm>
          <a:prstGeom prst="rect">
            <a:avLst/>
          </a:prstGeom>
          <a:noFill/>
        </p:spPr>
      </p:pic>
      <p:pic>
        <p:nvPicPr>
          <p:cNvPr id="231430" name="Picture 6" descr="http://img4.wikia.nocookie.net/__cb20100213015514/turtledove/images/b/b7/New_York_map.jpg"/>
          <p:cNvPicPr>
            <a:picLocks noChangeAspect="1" noChangeArrowheads="1"/>
          </p:cNvPicPr>
          <p:nvPr/>
        </p:nvPicPr>
        <p:blipFill>
          <a:blip r:embed="rId4"/>
          <a:srcRect/>
          <a:stretch>
            <a:fillRect/>
          </a:stretch>
        </p:blipFill>
        <p:spPr bwMode="auto">
          <a:xfrm>
            <a:off x="428596" y="3071810"/>
            <a:ext cx="3981450" cy="3124200"/>
          </a:xfrm>
          <a:prstGeom prst="rect">
            <a:avLst/>
          </a:prstGeom>
          <a:noFill/>
        </p:spPr>
      </p:pic>
      <p:pic>
        <p:nvPicPr>
          <p:cNvPr id="231432" name="Picture 8" descr="http://www.csa-cortland.com/images/home/slide2.jpg"/>
          <p:cNvPicPr>
            <a:picLocks noChangeAspect="1" noChangeArrowheads="1"/>
          </p:cNvPicPr>
          <p:nvPr/>
        </p:nvPicPr>
        <p:blipFill>
          <a:blip r:embed="rId5"/>
          <a:srcRect/>
          <a:stretch>
            <a:fillRect/>
          </a:stretch>
        </p:blipFill>
        <p:spPr bwMode="auto">
          <a:xfrm>
            <a:off x="4786314" y="3214686"/>
            <a:ext cx="3880564" cy="1852599"/>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a:t>
            </a:r>
            <a:endParaRPr lang="th-TH" b="1" dirty="0"/>
          </a:p>
        </p:txBody>
      </p:sp>
      <p:sp>
        <p:nvSpPr>
          <p:cNvPr id="3" name="Content Placeholder 2"/>
          <p:cNvSpPr>
            <a:spLocks noGrp="1"/>
          </p:cNvSpPr>
          <p:nvPr>
            <p:ph idx="1"/>
          </p:nvPr>
        </p:nvSpPr>
        <p:spPr/>
        <p:txBody>
          <a:bodyPr>
            <a:normAutofit fontScale="92500" lnSpcReduction="20000"/>
          </a:bodyPr>
          <a:lstStyle/>
          <a:p>
            <a:r>
              <a:rPr lang="en-US" dirty="0" smtClean="0"/>
              <a:t>Educational Commission for Foreign Medical Graduates (ECFMG)</a:t>
            </a:r>
          </a:p>
          <a:p>
            <a:pPr lvl="1"/>
            <a:r>
              <a:rPr lang="en-US" dirty="0" smtClean="0"/>
              <a:t>www.ecfmg.org</a:t>
            </a:r>
          </a:p>
          <a:p>
            <a:r>
              <a:rPr lang="en-US" dirty="0" smtClean="0"/>
              <a:t>United State Medical Licensing Examination (USMLE)</a:t>
            </a:r>
          </a:p>
          <a:p>
            <a:pPr lvl="1"/>
            <a:r>
              <a:rPr lang="en-US" dirty="0" smtClean="0"/>
              <a:t>www.usmle.org</a:t>
            </a:r>
          </a:p>
          <a:p>
            <a:r>
              <a:rPr lang="en-US" dirty="0" smtClean="0"/>
              <a:t>Electronic Residency Application Service (ERAS)</a:t>
            </a:r>
          </a:p>
          <a:p>
            <a:pPr lvl="1"/>
            <a:r>
              <a:rPr lang="en-US" dirty="0" smtClean="0"/>
              <a:t>www.aamc.org/services/eras</a:t>
            </a:r>
          </a:p>
          <a:p>
            <a:r>
              <a:rPr lang="en-US" dirty="0" smtClean="0"/>
              <a:t>The Match: National Resident Matching Program (NRMP)</a:t>
            </a:r>
          </a:p>
          <a:p>
            <a:pPr lvl="1"/>
            <a:r>
              <a:rPr lang="en-US" dirty="0" smtClean="0"/>
              <a:t>www.nrmp.org</a:t>
            </a:r>
            <a:endParaRPr lang="th-TH"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gradFill rotWithShape="1">
            <a:gsLst>
              <a:gs pos="0">
                <a:srgbClr val="FFFFFF">
                  <a:gamma/>
                  <a:shade val="86275"/>
                  <a:invGamma/>
                </a:srgbClr>
              </a:gs>
              <a:gs pos="50000">
                <a:srgbClr val="FFFFFF"/>
              </a:gs>
              <a:gs pos="100000">
                <a:srgbClr val="FFFFFF">
                  <a:gamma/>
                  <a:shade val="86275"/>
                  <a:invGamma/>
                </a:srgbClr>
              </a:gs>
            </a:gsLst>
            <a:lin ang="2700000" scaled="1"/>
          </a:gradFill>
          <a:ln w="9525">
            <a:noFill/>
            <a:miter lim="800000"/>
            <a:headEnd/>
            <a:tailEnd/>
          </a:ln>
          <a:effectLst/>
        </p:spPr>
        <p:txBody>
          <a:bodyPr wrap="none" anchor="ctr"/>
          <a:lstStyle/>
          <a:p>
            <a:endParaRPr lang="th-TH"/>
          </a:p>
        </p:txBody>
      </p:sp>
      <p:sp>
        <p:nvSpPr>
          <p:cNvPr id="55299" name="Rectangle 3"/>
          <p:cNvSpPr>
            <a:spLocks noChangeArrowheads="1"/>
          </p:cNvSpPr>
          <p:nvPr/>
        </p:nvSpPr>
        <p:spPr bwMode="auto">
          <a:xfrm>
            <a:off x="0" y="0"/>
            <a:ext cx="9144000" cy="3933825"/>
          </a:xfrm>
          <a:prstGeom prst="rect">
            <a:avLst/>
          </a:prstGeom>
          <a:gradFill rotWithShape="1">
            <a:gsLst>
              <a:gs pos="0">
                <a:schemeClr val="bg1"/>
              </a:gs>
              <a:gs pos="100000">
                <a:schemeClr val="bg1">
                  <a:gamma/>
                  <a:shade val="79608"/>
                  <a:invGamma/>
                  <a:alpha val="0"/>
                </a:schemeClr>
              </a:gs>
            </a:gsLst>
            <a:lin ang="2700000" scaled="1"/>
          </a:gradFill>
          <a:ln w="9525">
            <a:noFill/>
            <a:miter lim="800000"/>
            <a:headEnd/>
            <a:tailEnd/>
          </a:ln>
          <a:effectLst/>
        </p:spPr>
        <p:txBody>
          <a:bodyPr wrap="none" anchor="ctr"/>
          <a:lstStyle/>
          <a:p>
            <a:endParaRPr lang="th-TH"/>
          </a:p>
        </p:txBody>
      </p:sp>
      <p:sp>
        <p:nvSpPr>
          <p:cNvPr id="55300" name="Rectangle 4"/>
          <p:cNvSpPr>
            <a:spLocks noChangeArrowheads="1"/>
          </p:cNvSpPr>
          <p:nvPr/>
        </p:nvSpPr>
        <p:spPr bwMode="auto">
          <a:xfrm>
            <a:off x="0" y="4494981"/>
            <a:ext cx="9144000" cy="3038475"/>
          </a:xfrm>
          <a:prstGeom prst="rect">
            <a:avLst/>
          </a:prstGeom>
          <a:gradFill rotWithShape="1">
            <a:gsLst>
              <a:gs pos="0">
                <a:srgbClr val="C0C0C0"/>
              </a:gs>
              <a:gs pos="100000">
                <a:srgbClr val="C0C0C0">
                  <a:gamma/>
                  <a:tint val="43922"/>
                  <a:invGamma/>
                </a:srgbClr>
              </a:gs>
            </a:gsLst>
            <a:lin ang="5400000" scaled="1"/>
          </a:gradFill>
          <a:ln w="9525">
            <a:noFill/>
            <a:miter lim="800000"/>
            <a:headEnd/>
            <a:tailEnd/>
          </a:ln>
          <a:effectLst/>
        </p:spPr>
        <p:txBody>
          <a:bodyPr wrap="none" anchor="ctr"/>
          <a:lstStyle/>
          <a:p>
            <a:endParaRPr lang="th-TH"/>
          </a:p>
        </p:txBody>
      </p:sp>
      <p:sp>
        <p:nvSpPr>
          <p:cNvPr id="55301" name="Rectangle 5"/>
          <p:cNvSpPr>
            <a:spLocks noChangeArrowheads="1"/>
          </p:cNvSpPr>
          <p:nvPr/>
        </p:nvSpPr>
        <p:spPr bwMode="auto">
          <a:xfrm>
            <a:off x="0" y="4494981"/>
            <a:ext cx="9144000" cy="712788"/>
          </a:xfrm>
          <a:prstGeom prst="rect">
            <a:avLst/>
          </a:prstGeom>
          <a:gradFill rotWithShape="1">
            <a:gsLst>
              <a:gs pos="0">
                <a:schemeClr val="bg2">
                  <a:alpha val="91000"/>
                </a:schemeClr>
              </a:gs>
              <a:gs pos="100000">
                <a:schemeClr val="bg2">
                  <a:gamma/>
                  <a:shade val="46275"/>
                  <a:invGamma/>
                  <a:alpha val="0"/>
                </a:schemeClr>
              </a:gs>
            </a:gsLst>
            <a:lin ang="5400000" scaled="1"/>
          </a:gradFill>
          <a:ln w="9525">
            <a:noFill/>
            <a:miter lim="800000"/>
            <a:headEnd/>
            <a:tailEnd/>
          </a:ln>
          <a:effectLst/>
        </p:spPr>
        <p:txBody>
          <a:bodyPr wrap="none" anchor="ctr"/>
          <a:lstStyle/>
          <a:p>
            <a:endParaRPr lang="th-TH"/>
          </a:p>
        </p:txBody>
      </p:sp>
      <p:sp>
        <p:nvSpPr>
          <p:cNvPr id="55302" name="Freeform 6"/>
          <p:cNvSpPr>
            <a:spLocks/>
          </p:cNvSpPr>
          <p:nvPr/>
        </p:nvSpPr>
        <p:spPr bwMode="auto">
          <a:xfrm>
            <a:off x="506413" y="2270894"/>
            <a:ext cx="8132762" cy="533400"/>
          </a:xfrm>
          <a:custGeom>
            <a:avLst/>
            <a:gdLst/>
            <a:ahLst/>
            <a:cxnLst>
              <a:cxn ang="0">
                <a:pos x="5365" y="62"/>
              </a:cxn>
              <a:cxn ang="0">
                <a:pos x="5359" y="53"/>
              </a:cxn>
              <a:cxn ang="0">
                <a:pos x="5358" y="52"/>
              </a:cxn>
              <a:cxn ang="0">
                <a:pos x="5354" y="47"/>
              </a:cxn>
              <a:cxn ang="0">
                <a:pos x="5325" y="22"/>
              </a:cxn>
              <a:cxn ang="0">
                <a:pos x="5319" y="18"/>
              </a:cxn>
              <a:cxn ang="0">
                <a:pos x="5313" y="14"/>
              </a:cxn>
              <a:cxn ang="0">
                <a:pos x="5305" y="11"/>
              </a:cxn>
              <a:cxn ang="0">
                <a:pos x="5291" y="6"/>
              </a:cxn>
              <a:cxn ang="0">
                <a:pos x="5283" y="4"/>
              </a:cxn>
              <a:cxn ang="0">
                <a:pos x="5276" y="2"/>
              </a:cxn>
              <a:cxn ang="0">
                <a:pos x="5269" y="1"/>
              </a:cxn>
              <a:cxn ang="0">
                <a:pos x="5261" y="0"/>
              </a:cxn>
              <a:cxn ang="0">
                <a:pos x="5251" y="0"/>
              </a:cxn>
              <a:cxn ang="0">
                <a:pos x="521" y="0"/>
              </a:cxn>
              <a:cxn ang="0">
                <a:pos x="511" y="0"/>
              </a:cxn>
              <a:cxn ang="0">
                <a:pos x="503" y="1"/>
              </a:cxn>
              <a:cxn ang="0">
                <a:pos x="496" y="2"/>
              </a:cxn>
              <a:cxn ang="0">
                <a:pos x="489" y="4"/>
              </a:cxn>
              <a:cxn ang="0">
                <a:pos x="482" y="6"/>
              </a:cxn>
              <a:cxn ang="0">
                <a:pos x="467" y="11"/>
              </a:cxn>
              <a:cxn ang="0">
                <a:pos x="460" y="14"/>
              </a:cxn>
              <a:cxn ang="0">
                <a:pos x="453" y="18"/>
              </a:cxn>
              <a:cxn ang="0">
                <a:pos x="447" y="22"/>
              </a:cxn>
              <a:cxn ang="0">
                <a:pos x="441" y="26"/>
              </a:cxn>
              <a:cxn ang="0">
                <a:pos x="424" y="41"/>
              </a:cxn>
              <a:cxn ang="0">
                <a:pos x="419" y="47"/>
              </a:cxn>
              <a:cxn ang="0">
                <a:pos x="414" y="52"/>
              </a:cxn>
              <a:cxn ang="0">
                <a:pos x="414" y="53"/>
              </a:cxn>
              <a:cxn ang="0">
                <a:pos x="407" y="62"/>
              </a:cxn>
              <a:cxn ang="0">
                <a:pos x="0" y="636"/>
              </a:cxn>
              <a:cxn ang="0">
                <a:pos x="385" y="582"/>
              </a:cxn>
              <a:cxn ang="0">
                <a:pos x="385" y="582"/>
              </a:cxn>
              <a:cxn ang="0">
                <a:pos x="5653" y="582"/>
              </a:cxn>
              <a:cxn ang="0">
                <a:pos x="5365" y="62"/>
              </a:cxn>
            </a:cxnLst>
            <a:rect l="0" t="0" r="r" b="b"/>
            <a:pathLst>
              <a:path w="5772" h="636">
                <a:moveTo>
                  <a:pt x="5365" y="62"/>
                </a:moveTo>
                <a:cubicBezTo>
                  <a:pt x="5365" y="62"/>
                  <a:pt x="5365" y="62"/>
                  <a:pt x="5365" y="62"/>
                </a:cubicBezTo>
                <a:cubicBezTo>
                  <a:pt x="5363" y="59"/>
                  <a:pt x="5361" y="56"/>
                  <a:pt x="5359" y="53"/>
                </a:cubicBezTo>
                <a:cubicBezTo>
                  <a:pt x="5359" y="53"/>
                  <a:pt x="5359" y="53"/>
                  <a:pt x="5359" y="53"/>
                </a:cubicBezTo>
                <a:cubicBezTo>
                  <a:pt x="5358" y="52"/>
                  <a:pt x="5358" y="52"/>
                  <a:pt x="5358" y="52"/>
                </a:cubicBezTo>
                <a:cubicBezTo>
                  <a:pt x="5358" y="52"/>
                  <a:pt x="5358" y="52"/>
                  <a:pt x="5358" y="52"/>
                </a:cubicBezTo>
                <a:cubicBezTo>
                  <a:pt x="5358" y="52"/>
                  <a:pt x="5358" y="52"/>
                  <a:pt x="5358" y="52"/>
                </a:cubicBezTo>
                <a:cubicBezTo>
                  <a:pt x="5357" y="50"/>
                  <a:pt x="5355" y="49"/>
                  <a:pt x="5354" y="47"/>
                </a:cubicBezTo>
                <a:cubicBezTo>
                  <a:pt x="5354" y="47"/>
                  <a:pt x="5354" y="47"/>
                  <a:pt x="5354" y="46"/>
                </a:cubicBezTo>
                <a:cubicBezTo>
                  <a:pt x="5345" y="37"/>
                  <a:pt x="5336" y="29"/>
                  <a:pt x="5325" y="22"/>
                </a:cubicBezTo>
                <a:cubicBezTo>
                  <a:pt x="5325" y="22"/>
                  <a:pt x="5325" y="21"/>
                  <a:pt x="5324" y="21"/>
                </a:cubicBezTo>
                <a:cubicBezTo>
                  <a:pt x="5323" y="20"/>
                  <a:pt x="5321" y="19"/>
                  <a:pt x="5319" y="18"/>
                </a:cubicBezTo>
                <a:cubicBezTo>
                  <a:pt x="5319" y="18"/>
                  <a:pt x="5318" y="18"/>
                  <a:pt x="5318" y="17"/>
                </a:cubicBezTo>
                <a:cubicBezTo>
                  <a:pt x="5316" y="16"/>
                  <a:pt x="5314" y="15"/>
                  <a:pt x="5313" y="14"/>
                </a:cubicBezTo>
                <a:cubicBezTo>
                  <a:pt x="5312" y="14"/>
                  <a:pt x="5312" y="14"/>
                  <a:pt x="5311" y="14"/>
                </a:cubicBezTo>
                <a:cubicBezTo>
                  <a:pt x="5309" y="13"/>
                  <a:pt x="5307" y="12"/>
                  <a:pt x="5305" y="11"/>
                </a:cubicBezTo>
                <a:cubicBezTo>
                  <a:pt x="5305" y="11"/>
                  <a:pt x="5305" y="11"/>
                  <a:pt x="5305" y="11"/>
                </a:cubicBezTo>
                <a:cubicBezTo>
                  <a:pt x="5300" y="9"/>
                  <a:pt x="5295" y="7"/>
                  <a:pt x="5291" y="6"/>
                </a:cubicBezTo>
                <a:cubicBezTo>
                  <a:pt x="5290" y="5"/>
                  <a:pt x="5289" y="5"/>
                  <a:pt x="5289" y="5"/>
                </a:cubicBezTo>
                <a:cubicBezTo>
                  <a:pt x="5287" y="5"/>
                  <a:pt x="5285" y="4"/>
                  <a:pt x="5283" y="4"/>
                </a:cubicBezTo>
                <a:cubicBezTo>
                  <a:pt x="5283" y="3"/>
                  <a:pt x="5282" y="3"/>
                  <a:pt x="5281" y="3"/>
                </a:cubicBezTo>
                <a:cubicBezTo>
                  <a:pt x="5279" y="3"/>
                  <a:pt x="5278" y="2"/>
                  <a:pt x="5276" y="2"/>
                </a:cubicBezTo>
                <a:cubicBezTo>
                  <a:pt x="5275" y="2"/>
                  <a:pt x="5274" y="2"/>
                  <a:pt x="5274" y="2"/>
                </a:cubicBezTo>
                <a:cubicBezTo>
                  <a:pt x="5272" y="1"/>
                  <a:pt x="5270" y="1"/>
                  <a:pt x="5269" y="1"/>
                </a:cubicBezTo>
                <a:cubicBezTo>
                  <a:pt x="5268" y="1"/>
                  <a:pt x="5267" y="1"/>
                  <a:pt x="5266" y="0"/>
                </a:cubicBezTo>
                <a:cubicBezTo>
                  <a:pt x="5264" y="0"/>
                  <a:pt x="5263" y="0"/>
                  <a:pt x="5261" y="0"/>
                </a:cubicBezTo>
                <a:cubicBezTo>
                  <a:pt x="5260" y="0"/>
                  <a:pt x="5259" y="0"/>
                  <a:pt x="5259" y="0"/>
                </a:cubicBezTo>
                <a:cubicBezTo>
                  <a:pt x="5256" y="0"/>
                  <a:pt x="5253" y="0"/>
                  <a:pt x="5251" y="0"/>
                </a:cubicBezTo>
                <a:cubicBezTo>
                  <a:pt x="521" y="0"/>
                  <a:pt x="521" y="0"/>
                  <a:pt x="521" y="0"/>
                </a:cubicBezTo>
                <a:cubicBezTo>
                  <a:pt x="521" y="0"/>
                  <a:pt x="521" y="0"/>
                  <a:pt x="521" y="0"/>
                </a:cubicBezTo>
                <a:cubicBezTo>
                  <a:pt x="519" y="0"/>
                  <a:pt x="516" y="0"/>
                  <a:pt x="514" y="0"/>
                </a:cubicBezTo>
                <a:cubicBezTo>
                  <a:pt x="513" y="0"/>
                  <a:pt x="512" y="0"/>
                  <a:pt x="511" y="0"/>
                </a:cubicBezTo>
                <a:cubicBezTo>
                  <a:pt x="510" y="0"/>
                  <a:pt x="508" y="0"/>
                  <a:pt x="506" y="0"/>
                </a:cubicBezTo>
                <a:cubicBezTo>
                  <a:pt x="505" y="1"/>
                  <a:pt x="504" y="1"/>
                  <a:pt x="503" y="1"/>
                </a:cubicBezTo>
                <a:cubicBezTo>
                  <a:pt x="502" y="1"/>
                  <a:pt x="500" y="1"/>
                  <a:pt x="499" y="2"/>
                </a:cubicBezTo>
                <a:cubicBezTo>
                  <a:pt x="498" y="2"/>
                  <a:pt x="497" y="2"/>
                  <a:pt x="496" y="2"/>
                </a:cubicBezTo>
                <a:cubicBezTo>
                  <a:pt x="494" y="2"/>
                  <a:pt x="493" y="3"/>
                  <a:pt x="491" y="3"/>
                </a:cubicBezTo>
                <a:cubicBezTo>
                  <a:pt x="491" y="3"/>
                  <a:pt x="490" y="3"/>
                  <a:pt x="489" y="4"/>
                </a:cubicBezTo>
                <a:cubicBezTo>
                  <a:pt x="487" y="4"/>
                  <a:pt x="485" y="4"/>
                  <a:pt x="484" y="5"/>
                </a:cubicBezTo>
                <a:cubicBezTo>
                  <a:pt x="483" y="5"/>
                  <a:pt x="482" y="5"/>
                  <a:pt x="482" y="6"/>
                </a:cubicBezTo>
                <a:cubicBezTo>
                  <a:pt x="477" y="7"/>
                  <a:pt x="472" y="9"/>
                  <a:pt x="468" y="11"/>
                </a:cubicBezTo>
                <a:cubicBezTo>
                  <a:pt x="467" y="11"/>
                  <a:pt x="467" y="11"/>
                  <a:pt x="467" y="11"/>
                </a:cubicBezTo>
                <a:cubicBezTo>
                  <a:pt x="465" y="12"/>
                  <a:pt x="463" y="13"/>
                  <a:pt x="461" y="14"/>
                </a:cubicBezTo>
                <a:cubicBezTo>
                  <a:pt x="461" y="14"/>
                  <a:pt x="460" y="14"/>
                  <a:pt x="460" y="14"/>
                </a:cubicBezTo>
                <a:cubicBezTo>
                  <a:pt x="458" y="15"/>
                  <a:pt x="456" y="16"/>
                  <a:pt x="455" y="17"/>
                </a:cubicBezTo>
                <a:cubicBezTo>
                  <a:pt x="454" y="18"/>
                  <a:pt x="454" y="18"/>
                  <a:pt x="453" y="18"/>
                </a:cubicBezTo>
                <a:cubicBezTo>
                  <a:pt x="451" y="19"/>
                  <a:pt x="450" y="20"/>
                  <a:pt x="448" y="21"/>
                </a:cubicBezTo>
                <a:cubicBezTo>
                  <a:pt x="448" y="21"/>
                  <a:pt x="447" y="22"/>
                  <a:pt x="447" y="22"/>
                </a:cubicBezTo>
                <a:cubicBezTo>
                  <a:pt x="445" y="23"/>
                  <a:pt x="443" y="24"/>
                  <a:pt x="441" y="26"/>
                </a:cubicBezTo>
                <a:cubicBezTo>
                  <a:pt x="441" y="26"/>
                  <a:pt x="441" y="26"/>
                  <a:pt x="441" y="26"/>
                </a:cubicBezTo>
                <a:cubicBezTo>
                  <a:pt x="435" y="30"/>
                  <a:pt x="429" y="35"/>
                  <a:pt x="424" y="41"/>
                </a:cubicBezTo>
                <a:cubicBezTo>
                  <a:pt x="424" y="41"/>
                  <a:pt x="424" y="41"/>
                  <a:pt x="424" y="41"/>
                </a:cubicBezTo>
                <a:cubicBezTo>
                  <a:pt x="422" y="43"/>
                  <a:pt x="420" y="45"/>
                  <a:pt x="419" y="46"/>
                </a:cubicBezTo>
                <a:cubicBezTo>
                  <a:pt x="419" y="47"/>
                  <a:pt x="419" y="47"/>
                  <a:pt x="419" y="47"/>
                </a:cubicBezTo>
                <a:cubicBezTo>
                  <a:pt x="417" y="49"/>
                  <a:pt x="415" y="50"/>
                  <a:pt x="414" y="52"/>
                </a:cubicBezTo>
                <a:cubicBezTo>
                  <a:pt x="414" y="52"/>
                  <a:pt x="414" y="52"/>
                  <a:pt x="414" y="52"/>
                </a:cubicBezTo>
                <a:cubicBezTo>
                  <a:pt x="414" y="52"/>
                  <a:pt x="414" y="52"/>
                  <a:pt x="414" y="52"/>
                </a:cubicBezTo>
                <a:cubicBezTo>
                  <a:pt x="414" y="53"/>
                  <a:pt x="414" y="53"/>
                  <a:pt x="414" y="53"/>
                </a:cubicBezTo>
                <a:cubicBezTo>
                  <a:pt x="414" y="53"/>
                  <a:pt x="414" y="53"/>
                  <a:pt x="414" y="53"/>
                </a:cubicBezTo>
                <a:cubicBezTo>
                  <a:pt x="411" y="56"/>
                  <a:pt x="409" y="59"/>
                  <a:pt x="407" y="62"/>
                </a:cubicBezTo>
                <a:cubicBezTo>
                  <a:pt x="407" y="62"/>
                  <a:pt x="407" y="62"/>
                  <a:pt x="407" y="62"/>
                </a:cubicBezTo>
                <a:cubicBezTo>
                  <a:pt x="0" y="636"/>
                  <a:pt x="0" y="636"/>
                  <a:pt x="0" y="636"/>
                </a:cubicBezTo>
                <a:cubicBezTo>
                  <a:pt x="29" y="603"/>
                  <a:pt x="72" y="582"/>
                  <a:pt x="120" y="582"/>
                </a:cubicBezTo>
                <a:cubicBezTo>
                  <a:pt x="385" y="582"/>
                  <a:pt x="385" y="582"/>
                  <a:pt x="385" y="582"/>
                </a:cubicBezTo>
                <a:cubicBezTo>
                  <a:pt x="385" y="582"/>
                  <a:pt x="385" y="582"/>
                  <a:pt x="385" y="582"/>
                </a:cubicBezTo>
                <a:cubicBezTo>
                  <a:pt x="385" y="582"/>
                  <a:pt x="385" y="582"/>
                  <a:pt x="385" y="582"/>
                </a:cubicBezTo>
                <a:cubicBezTo>
                  <a:pt x="5387" y="582"/>
                  <a:pt x="5387" y="582"/>
                  <a:pt x="5387" y="582"/>
                </a:cubicBezTo>
                <a:cubicBezTo>
                  <a:pt x="5653" y="582"/>
                  <a:pt x="5653" y="582"/>
                  <a:pt x="5653" y="582"/>
                </a:cubicBezTo>
                <a:cubicBezTo>
                  <a:pt x="5700" y="582"/>
                  <a:pt x="5743" y="603"/>
                  <a:pt x="5772" y="636"/>
                </a:cubicBezTo>
                <a:lnTo>
                  <a:pt x="5365" y="62"/>
                </a:lnTo>
                <a:close/>
              </a:path>
            </a:pathLst>
          </a:custGeom>
          <a:solidFill>
            <a:srgbClr val="515151"/>
          </a:solidFill>
          <a:ln w="9525">
            <a:noFill/>
            <a:round/>
            <a:headEnd/>
            <a:tailEnd/>
          </a:ln>
        </p:spPr>
        <p:txBody>
          <a:bodyPr/>
          <a:lstStyle/>
          <a:p>
            <a:endParaRPr lang="th-TH"/>
          </a:p>
        </p:txBody>
      </p:sp>
      <p:sp>
        <p:nvSpPr>
          <p:cNvPr id="55303" name="Rectangle 7"/>
          <p:cNvSpPr>
            <a:spLocks noChangeArrowheads="1"/>
          </p:cNvSpPr>
          <p:nvPr/>
        </p:nvSpPr>
        <p:spPr bwMode="auto">
          <a:xfrm flipV="1">
            <a:off x="0" y="4104456"/>
            <a:ext cx="9144000" cy="398463"/>
          </a:xfrm>
          <a:prstGeom prst="rect">
            <a:avLst/>
          </a:prstGeom>
          <a:gradFill rotWithShape="1">
            <a:gsLst>
              <a:gs pos="0">
                <a:srgbClr val="C0C0C0">
                  <a:alpha val="91000"/>
                </a:srgbClr>
              </a:gs>
              <a:gs pos="100000">
                <a:srgbClr val="C0C0C0">
                  <a:gamma/>
                  <a:shade val="46275"/>
                  <a:invGamma/>
                  <a:alpha val="0"/>
                </a:srgbClr>
              </a:gs>
            </a:gsLst>
            <a:lin ang="5400000" scaled="1"/>
          </a:gradFill>
          <a:ln w="9525">
            <a:noFill/>
            <a:miter lim="800000"/>
            <a:headEnd/>
            <a:tailEnd/>
          </a:ln>
          <a:effectLst/>
        </p:spPr>
        <p:txBody>
          <a:bodyPr wrap="none" anchor="ctr"/>
          <a:lstStyle/>
          <a:p>
            <a:endParaRPr lang="th-TH"/>
          </a:p>
        </p:txBody>
      </p:sp>
      <p:sp>
        <p:nvSpPr>
          <p:cNvPr id="55304" name="AutoShape 8"/>
          <p:cNvSpPr>
            <a:spLocks noChangeArrowheads="1"/>
          </p:cNvSpPr>
          <p:nvPr/>
        </p:nvSpPr>
        <p:spPr bwMode="auto">
          <a:xfrm>
            <a:off x="447675" y="2726506"/>
            <a:ext cx="8248650" cy="3205163"/>
          </a:xfrm>
          <a:prstGeom prst="roundRect">
            <a:avLst>
              <a:gd name="adj" fmla="val 7014"/>
            </a:avLst>
          </a:prstGeom>
          <a:gradFill rotWithShape="1">
            <a:gsLst>
              <a:gs pos="0">
                <a:schemeClr val="tx2">
                  <a:gamma/>
                  <a:tint val="73725"/>
                  <a:invGamma/>
                </a:schemeClr>
              </a:gs>
              <a:gs pos="100000">
                <a:schemeClr val="tx2"/>
              </a:gs>
            </a:gsLst>
            <a:lin ang="2700000" scaled="1"/>
          </a:gradFill>
          <a:ln w="9525">
            <a:solidFill>
              <a:srgbClr val="323232"/>
            </a:solidFill>
            <a:round/>
            <a:headEnd/>
            <a:tailEnd/>
          </a:ln>
          <a:effectLst/>
        </p:spPr>
        <p:txBody>
          <a:bodyPr wrap="none" anchor="ctr"/>
          <a:lstStyle/>
          <a:p>
            <a:pPr algn="ctr"/>
            <a:endParaRPr lang="en-US"/>
          </a:p>
        </p:txBody>
      </p:sp>
      <p:grpSp>
        <p:nvGrpSpPr>
          <p:cNvPr id="2" name="Group 9"/>
          <p:cNvGrpSpPr>
            <a:grpSpLocks/>
          </p:cNvGrpSpPr>
          <p:nvPr/>
        </p:nvGrpSpPr>
        <p:grpSpPr bwMode="auto">
          <a:xfrm>
            <a:off x="703263" y="3437706"/>
            <a:ext cx="1168400" cy="1912938"/>
            <a:chOff x="275" y="2008"/>
            <a:chExt cx="795" cy="1276"/>
          </a:xfrm>
        </p:grpSpPr>
        <p:sp>
          <p:nvSpPr>
            <p:cNvPr id="55306" name="AutoShape 1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07" name="AutoShape 1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08" name="AutoShape 1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09" name="AutoShape 1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grpSp>
        <p:nvGrpSpPr>
          <p:cNvPr id="3" name="Group 14"/>
          <p:cNvGrpSpPr>
            <a:grpSpLocks/>
          </p:cNvGrpSpPr>
          <p:nvPr/>
        </p:nvGrpSpPr>
        <p:grpSpPr bwMode="auto">
          <a:xfrm>
            <a:off x="1943100" y="3440881"/>
            <a:ext cx="1168400" cy="1912938"/>
            <a:chOff x="275" y="2008"/>
            <a:chExt cx="795" cy="1276"/>
          </a:xfrm>
        </p:grpSpPr>
        <p:sp>
          <p:nvSpPr>
            <p:cNvPr id="55311" name="AutoShape 1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2" name="AutoShape 1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3" name="AutoShape 1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4" name="AutoShape 1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grpSp>
        <p:nvGrpSpPr>
          <p:cNvPr id="4" name="Group 19"/>
          <p:cNvGrpSpPr>
            <a:grpSpLocks/>
          </p:cNvGrpSpPr>
          <p:nvPr/>
        </p:nvGrpSpPr>
        <p:grpSpPr bwMode="auto">
          <a:xfrm>
            <a:off x="3368675" y="3437706"/>
            <a:ext cx="1168400" cy="1912938"/>
            <a:chOff x="275" y="2008"/>
            <a:chExt cx="795" cy="1276"/>
          </a:xfrm>
        </p:grpSpPr>
        <p:sp>
          <p:nvSpPr>
            <p:cNvPr id="55316" name="AutoShape 2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7" name="AutoShape 2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8" name="AutoShape 2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9" name="AutoShape 2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grpSp>
        <p:nvGrpSpPr>
          <p:cNvPr id="5" name="Group 24"/>
          <p:cNvGrpSpPr>
            <a:grpSpLocks/>
          </p:cNvGrpSpPr>
          <p:nvPr/>
        </p:nvGrpSpPr>
        <p:grpSpPr bwMode="auto">
          <a:xfrm>
            <a:off x="4606925" y="3440881"/>
            <a:ext cx="1168400" cy="1912938"/>
            <a:chOff x="275" y="2008"/>
            <a:chExt cx="795" cy="1276"/>
          </a:xfrm>
        </p:grpSpPr>
        <p:sp>
          <p:nvSpPr>
            <p:cNvPr id="55321" name="AutoShape 2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2" name="AutoShape 2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3" name="AutoShape 2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4" name="AutoShape 2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grpSp>
        <p:nvGrpSpPr>
          <p:cNvPr id="6" name="Group 29"/>
          <p:cNvGrpSpPr>
            <a:grpSpLocks/>
          </p:cNvGrpSpPr>
          <p:nvPr/>
        </p:nvGrpSpPr>
        <p:grpSpPr bwMode="auto">
          <a:xfrm>
            <a:off x="6030913" y="3437706"/>
            <a:ext cx="1168400" cy="1912938"/>
            <a:chOff x="275" y="2008"/>
            <a:chExt cx="795" cy="1276"/>
          </a:xfrm>
        </p:grpSpPr>
        <p:sp>
          <p:nvSpPr>
            <p:cNvPr id="55326" name="AutoShape 3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7" name="AutoShape 3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8" name="AutoShape 3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9" name="AutoShape 3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sp>
        <p:nvSpPr>
          <p:cNvPr id="55330" name="AutoShape 34"/>
          <p:cNvSpPr>
            <a:spLocks noChangeArrowheads="1"/>
          </p:cNvSpPr>
          <p:nvPr/>
        </p:nvSpPr>
        <p:spPr bwMode="auto">
          <a:xfrm>
            <a:off x="7270750" y="3440881"/>
            <a:ext cx="1168400" cy="1912938"/>
          </a:xfrm>
          <a:prstGeom prst="roundRect">
            <a:avLst>
              <a:gd name="adj" fmla="val 0"/>
            </a:avLst>
          </a:prstGeom>
          <a:gradFill rotWithShape="1">
            <a:gsLst>
              <a:gs pos="0">
                <a:schemeClr val="bg1"/>
              </a:gs>
              <a:gs pos="100000">
                <a:schemeClr val="bg1">
                  <a:gamma/>
                  <a:shade val="75686"/>
                  <a:invGamma/>
                </a:schemeClr>
              </a:gs>
            </a:gsLst>
            <a:lin ang="2700000" scaled="1"/>
          </a:gradFill>
          <a:ln w="9525">
            <a:noFill/>
            <a:round/>
            <a:headEnd/>
            <a:tailEnd/>
          </a:ln>
          <a:effectLst/>
        </p:spPr>
        <p:txBody>
          <a:bodyPr wrap="none" anchor="ctr"/>
          <a:lstStyle/>
          <a:p>
            <a:pPr algn="ctr"/>
            <a:endParaRPr lang="en-US">
              <a:latin typeface="Arial Narrow" pitchFamily="34" charset="0"/>
            </a:endParaRPr>
          </a:p>
        </p:txBody>
      </p:sp>
      <p:sp>
        <p:nvSpPr>
          <p:cNvPr id="55331" name="AutoShape 35"/>
          <p:cNvSpPr>
            <a:spLocks noChangeArrowheads="1"/>
          </p:cNvSpPr>
          <p:nvPr/>
        </p:nvSpPr>
        <p:spPr bwMode="auto">
          <a:xfrm>
            <a:off x="7270750" y="3440881"/>
            <a:ext cx="1168400" cy="228600"/>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32" name="AutoShape 36"/>
          <p:cNvSpPr>
            <a:spLocks noChangeArrowheads="1"/>
          </p:cNvSpPr>
          <p:nvPr/>
        </p:nvSpPr>
        <p:spPr bwMode="auto">
          <a:xfrm>
            <a:off x="7270750" y="5125219"/>
            <a:ext cx="1168400" cy="228600"/>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33" name="AutoShape 37"/>
          <p:cNvSpPr>
            <a:spLocks noChangeArrowheads="1"/>
          </p:cNvSpPr>
          <p:nvPr/>
        </p:nvSpPr>
        <p:spPr bwMode="auto">
          <a:xfrm>
            <a:off x="7270750" y="3440881"/>
            <a:ext cx="1168400" cy="1912938"/>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nvGrpSpPr>
          <p:cNvPr id="7" name="Group 39"/>
          <p:cNvGrpSpPr>
            <a:grpSpLocks/>
          </p:cNvGrpSpPr>
          <p:nvPr/>
        </p:nvGrpSpPr>
        <p:grpSpPr bwMode="auto">
          <a:xfrm>
            <a:off x="7270750" y="3656781"/>
            <a:ext cx="1168400" cy="1473200"/>
            <a:chOff x="4580" y="1878"/>
            <a:chExt cx="736" cy="928"/>
          </a:xfrm>
        </p:grpSpPr>
        <p:sp>
          <p:nvSpPr>
            <p:cNvPr id="55336" name="Rectangle 4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37" name="Text Box 4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8" name="Group 42"/>
          <p:cNvGrpSpPr>
            <a:grpSpLocks/>
          </p:cNvGrpSpPr>
          <p:nvPr/>
        </p:nvGrpSpPr>
        <p:grpSpPr bwMode="auto">
          <a:xfrm>
            <a:off x="7270750" y="3656781"/>
            <a:ext cx="1168400" cy="1473200"/>
            <a:chOff x="4580" y="1878"/>
            <a:chExt cx="736" cy="928"/>
          </a:xfrm>
        </p:grpSpPr>
        <p:sp>
          <p:nvSpPr>
            <p:cNvPr id="55339" name="Rectangle 4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40" name="Text Box 4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9" name="Group 45"/>
          <p:cNvGrpSpPr>
            <a:grpSpLocks/>
          </p:cNvGrpSpPr>
          <p:nvPr/>
        </p:nvGrpSpPr>
        <p:grpSpPr bwMode="auto">
          <a:xfrm>
            <a:off x="6030913" y="3656781"/>
            <a:ext cx="1168400" cy="1473200"/>
            <a:chOff x="4580" y="1878"/>
            <a:chExt cx="736" cy="928"/>
          </a:xfrm>
        </p:grpSpPr>
        <p:sp>
          <p:nvSpPr>
            <p:cNvPr id="55342" name="Rectangle 4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43" name="Text Box 4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10" name="Group 48"/>
          <p:cNvGrpSpPr>
            <a:grpSpLocks/>
          </p:cNvGrpSpPr>
          <p:nvPr/>
        </p:nvGrpSpPr>
        <p:grpSpPr bwMode="auto">
          <a:xfrm>
            <a:off x="1943100" y="3658369"/>
            <a:ext cx="1168400" cy="1473200"/>
            <a:chOff x="4580" y="1878"/>
            <a:chExt cx="736" cy="928"/>
          </a:xfrm>
        </p:grpSpPr>
        <p:sp>
          <p:nvSpPr>
            <p:cNvPr id="55345" name="Rectangle 4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46" name="Text Box 5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11" name="Group 51"/>
          <p:cNvGrpSpPr>
            <a:grpSpLocks/>
          </p:cNvGrpSpPr>
          <p:nvPr/>
        </p:nvGrpSpPr>
        <p:grpSpPr bwMode="auto">
          <a:xfrm>
            <a:off x="703263" y="3658369"/>
            <a:ext cx="1168400" cy="1473200"/>
            <a:chOff x="4580" y="1878"/>
            <a:chExt cx="736" cy="928"/>
          </a:xfrm>
        </p:grpSpPr>
        <p:sp>
          <p:nvSpPr>
            <p:cNvPr id="55348" name="Rectangle 5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49" name="Text Box 5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12" name="Group 54"/>
          <p:cNvGrpSpPr>
            <a:grpSpLocks/>
          </p:cNvGrpSpPr>
          <p:nvPr/>
        </p:nvGrpSpPr>
        <p:grpSpPr bwMode="auto">
          <a:xfrm>
            <a:off x="4606925" y="3659956"/>
            <a:ext cx="1168400" cy="1473200"/>
            <a:chOff x="4580" y="1878"/>
            <a:chExt cx="736" cy="928"/>
          </a:xfrm>
        </p:grpSpPr>
        <p:sp>
          <p:nvSpPr>
            <p:cNvPr id="55351" name="Rectangle 5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52" name="Text Box 5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13" name="Group 57"/>
          <p:cNvGrpSpPr>
            <a:grpSpLocks/>
          </p:cNvGrpSpPr>
          <p:nvPr/>
        </p:nvGrpSpPr>
        <p:grpSpPr bwMode="auto">
          <a:xfrm>
            <a:off x="7270750" y="3656781"/>
            <a:ext cx="1168400" cy="1473200"/>
            <a:chOff x="4580" y="1878"/>
            <a:chExt cx="736" cy="928"/>
          </a:xfrm>
        </p:grpSpPr>
        <p:sp>
          <p:nvSpPr>
            <p:cNvPr id="55354" name="Rectangle 5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55" name="Text Box 5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14" name="Group 60"/>
          <p:cNvGrpSpPr>
            <a:grpSpLocks/>
          </p:cNvGrpSpPr>
          <p:nvPr/>
        </p:nvGrpSpPr>
        <p:grpSpPr bwMode="auto">
          <a:xfrm>
            <a:off x="7270750" y="3656781"/>
            <a:ext cx="1168400" cy="1473200"/>
            <a:chOff x="4580" y="1878"/>
            <a:chExt cx="736" cy="928"/>
          </a:xfrm>
        </p:grpSpPr>
        <p:sp>
          <p:nvSpPr>
            <p:cNvPr id="55357" name="Rectangle 6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58" name="Text Box 6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15" name="Group 63"/>
          <p:cNvGrpSpPr>
            <a:grpSpLocks/>
          </p:cNvGrpSpPr>
          <p:nvPr/>
        </p:nvGrpSpPr>
        <p:grpSpPr bwMode="auto">
          <a:xfrm>
            <a:off x="7270750" y="3656781"/>
            <a:ext cx="1168400" cy="1473200"/>
            <a:chOff x="4580" y="1878"/>
            <a:chExt cx="736" cy="928"/>
          </a:xfrm>
        </p:grpSpPr>
        <p:sp>
          <p:nvSpPr>
            <p:cNvPr id="55360" name="Rectangle 6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61" name="Text Box 6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16" name="Group 66"/>
          <p:cNvGrpSpPr>
            <a:grpSpLocks/>
          </p:cNvGrpSpPr>
          <p:nvPr/>
        </p:nvGrpSpPr>
        <p:grpSpPr bwMode="auto">
          <a:xfrm>
            <a:off x="7270750" y="3656781"/>
            <a:ext cx="1168400" cy="1473200"/>
            <a:chOff x="4580" y="1878"/>
            <a:chExt cx="736" cy="928"/>
          </a:xfrm>
        </p:grpSpPr>
        <p:sp>
          <p:nvSpPr>
            <p:cNvPr id="55363" name="Rectangle 6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64" name="Text Box 6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17" name="Group 69"/>
          <p:cNvGrpSpPr>
            <a:grpSpLocks/>
          </p:cNvGrpSpPr>
          <p:nvPr/>
        </p:nvGrpSpPr>
        <p:grpSpPr bwMode="auto">
          <a:xfrm>
            <a:off x="7270750" y="3656781"/>
            <a:ext cx="1168400" cy="1473200"/>
            <a:chOff x="4580" y="1878"/>
            <a:chExt cx="736" cy="928"/>
          </a:xfrm>
        </p:grpSpPr>
        <p:sp>
          <p:nvSpPr>
            <p:cNvPr id="55366" name="Rectangle 7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67" name="Text Box 7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18" name="Group 72"/>
          <p:cNvGrpSpPr>
            <a:grpSpLocks/>
          </p:cNvGrpSpPr>
          <p:nvPr/>
        </p:nvGrpSpPr>
        <p:grpSpPr bwMode="auto">
          <a:xfrm>
            <a:off x="7270750" y="3656781"/>
            <a:ext cx="1168400" cy="1473200"/>
            <a:chOff x="4580" y="1878"/>
            <a:chExt cx="736" cy="928"/>
          </a:xfrm>
        </p:grpSpPr>
        <p:sp>
          <p:nvSpPr>
            <p:cNvPr id="55369" name="Rectangle 7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70" name="Text Box 7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19" name="Group 75"/>
          <p:cNvGrpSpPr>
            <a:grpSpLocks/>
          </p:cNvGrpSpPr>
          <p:nvPr/>
        </p:nvGrpSpPr>
        <p:grpSpPr bwMode="auto">
          <a:xfrm>
            <a:off x="7270750" y="3656781"/>
            <a:ext cx="1168400" cy="1473200"/>
            <a:chOff x="4580" y="1878"/>
            <a:chExt cx="736" cy="928"/>
          </a:xfrm>
        </p:grpSpPr>
        <p:sp>
          <p:nvSpPr>
            <p:cNvPr id="55372" name="Rectangle 7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73" name="Text Box 7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20" name="Group 78"/>
          <p:cNvGrpSpPr>
            <a:grpSpLocks/>
          </p:cNvGrpSpPr>
          <p:nvPr/>
        </p:nvGrpSpPr>
        <p:grpSpPr bwMode="auto">
          <a:xfrm>
            <a:off x="7270750" y="3656781"/>
            <a:ext cx="1168400" cy="1473200"/>
            <a:chOff x="4580" y="1878"/>
            <a:chExt cx="736" cy="928"/>
          </a:xfrm>
        </p:grpSpPr>
        <p:sp>
          <p:nvSpPr>
            <p:cNvPr id="55375" name="Rectangle 7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76" name="Text Box 8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21" name="Group 81"/>
          <p:cNvGrpSpPr>
            <a:grpSpLocks/>
          </p:cNvGrpSpPr>
          <p:nvPr/>
        </p:nvGrpSpPr>
        <p:grpSpPr bwMode="auto">
          <a:xfrm>
            <a:off x="6030913" y="3656781"/>
            <a:ext cx="1168400" cy="1473200"/>
            <a:chOff x="4580" y="1878"/>
            <a:chExt cx="736" cy="928"/>
          </a:xfrm>
        </p:grpSpPr>
        <p:sp>
          <p:nvSpPr>
            <p:cNvPr id="55378" name="Rectangle 8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79" name="Text Box 8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22" name="Group 84"/>
          <p:cNvGrpSpPr>
            <a:grpSpLocks/>
          </p:cNvGrpSpPr>
          <p:nvPr/>
        </p:nvGrpSpPr>
        <p:grpSpPr bwMode="auto">
          <a:xfrm>
            <a:off x="4606925" y="3659956"/>
            <a:ext cx="1168400" cy="1473200"/>
            <a:chOff x="4580" y="1878"/>
            <a:chExt cx="736" cy="928"/>
          </a:xfrm>
        </p:grpSpPr>
        <p:sp>
          <p:nvSpPr>
            <p:cNvPr id="55381" name="Rectangle 8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82" name="Text Box 8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23" name="Group 87"/>
          <p:cNvGrpSpPr>
            <a:grpSpLocks/>
          </p:cNvGrpSpPr>
          <p:nvPr/>
        </p:nvGrpSpPr>
        <p:grpSpPr bwMode="auto">
          <a:xfrm>
            <a:off x="3368675" y="3656781"/>
            <a:ext cx="1168400" cy="1473200"/>
            <a:chOff x="4580" y="1878"/>
            <a:chExt cx="736" cy="928"/>
          </a:xfrm>
        </p:grpSpPr>
        <p:sp>
          <p:nvSpPr>
            <p:cNvPr id="55384" name="Rectangle 8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85" name="Text Box 8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24" name="Group 90"/>
          <p:cNvGrpSpPr>
            <a:grpSpLocks/>
          </p:cNvGrpSpPr>
          <p:nvPr/>
        </p:nvGrpSpPr>
        <p:grpSpPr bwMode="auto">
          <a:xfrm>
            <a:off x="7270750" y="3656781"/>
            <a:ext cx="1168400" cy="1473200"/>
            <a:chOff x="4580" y="1878"/>
            <a:chExt cx="736" cy="928"/>
          </a:xfrm>
        </p:grpSpPr>
        <p:sp>
          <p:nvSpPr>
            <p:cNvPr id="55387" name="Rectangle 9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88" name="Text Box 9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25" name="Group 93"/>
          <p:cNvGrpSpPr>
            <a:grpSpLocks/>
          </p:cNvGrpSpPr>
          <p:nvPr/>
        </p:nvGrpSpPr>
        <p:grpSpPr bwMode="auto">
          <a:xfrm>
            <a:off x="6030913" y="3656781"/>
            <a:ext cx="1168400" cy="1473200"/>
            <a:chOff x="4580" y="1878"/>
            <a:chExt cx="736" cy="928"/>
          </a:xfrm>
        </p:grpSpPr>
        <p:sp>
          <p:nvSpPr>
            <p:cNvPr id="55390" name="Rectangle 9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91" name="Text Box 9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26" name="Group 96"/>
          <p:cNvGrpSpPr>
            <a:grpSpLocks/>
          </p:cNvGrpSpPr>
          <p:nvPr/>
        </p:nvGrpSpPr>
        <p:grpSpPr bwMode="auto">
          <a:xfrm>
            <a:off x="7270750" y="3656781"/>
            <a:ext cx="1168400" cy="1473200"/>
            <a:chOff x="4580" y="1878"/>
            <a:chExt cx="736" cy="928"/>
          </a:xfrm>
        </p:grpSpPr>
        <p:sp>
          <p:nvSpPr>
            <p:cNvPr id="55393" name="Rectangle 9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94" name="Text Box 9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27" name="Group 99"/>
          <p:cNvGrpSpPr>
            <a:grpSpLocks/>
          </p:cNvGrpSpPr>
          <p:nvPr/>
        </p:nvGrpSpPr>
        <p:grpSpPr bwMode="auto">
          <a:xfrm>
            <a:off x="7270750" y="3656781"/>
            <a:ext cx="1168400" cy="1473200"/>
            <a:chOff x="4580" y="1878"/>
            <a:chExt cx="736" cy="928"/>
          </a:xfrm>
        </p:grpSpPr>
        <p:sp>
          <p:nvSpPr>
            <p:cNvPr id="55396" name="Rectangle 10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97" name="Text Box 10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28" name="Group 102"/>
          <p:cNvGrpSpPr>
            <a:grpSpLocks/>
          </p:cNvGrpSpPr>
          <p:nvPr/>
        </p:nvGrpSpPr>
        <p:grpSpPr bwMode="auto">
          <a:xfrm>
            <a:off x="7270750" y="3656781"/>
            <a:ext cx="1168400" cy="1473200"/>
            <a:chOff x="4580" y="1878"/>
            <a:chExt cx="736" cy="928"/>
          </a:xfrm>
        </p:grpSpPr>
        <p:sp>
          <p:nvSpPr>
            <p:cNvPr id="55399" name="Rectangle 10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00" name="Text Box 10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29" name="Group 105"/>
          <p:cNvGrpSpPr>
            <a:grpSpLocks/>
          </p:cNvGrpSpPr>
          <p:nvPr/>
        </p:nvGrpSpPr>
        <p:grpSpPr bwMode="auto">
          <a:xfrm>
            <a:off x="7270750" y="3656781"/>
            <a:ext cx="1168400" cy="1473200"/>
            <a:chOff x="4580" y="1878"/>
            <a:chExt cx="736" cy="928"/>
          </a:xfrm>
        </p:grpSpPr>
        <p:sp>
          <p:nvSpPr>
            <p:cNvPr id="55402" name="Rectangle 10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03" name="Text Box 10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30" name="Group 108"/>
          <p:cNvGrpSpPr>
            <a:grpSpLocks/>
          </p:cNvGrpSpPr>
          <p:nvPr/>
        </p:nvGrpSpPr>
        <p:grpSpPr bwMode="auto">
          <a:xfrm>
            <a:off x="7270750" y="3656781"/>
            <a:ext cx="1168400" cy="1473200"/>
            <a:chOff x="4580" y="1878"/>
            <a:chExt cx="736" cy="928"/>
          </a:xfrm>
        </p:grpSpPr>
        <p:sp>
          <p:nvSpPr>
            <p:cNvPr id="55405" name="Rectangle 10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06" name="Text Box 11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31" name="Group 111"/>
          <p:cNvGrpSpPr>
            <a:grpSpLocks/>
          </p:cNvGrpSpPr>
          <p:nvPr/>
        </p:nvGrpSpPr>
        <p:grpSpPr bwMode="auto">
          <a:xfrm>
            <a:off x="7270750" y="3656781"/>
            <a:ext cx="1168400" cy="1473200"/>
            <a:chOff x="4580" y="1878"/>
            <a:chExt cx="736" cy="928"/>
          </a:xfrm>
        </p:grpSpPr>
        <p:sp>
          <p:nvSpPr>
            <p:cNvPr id="55408" name="Rectangle 11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09" name="Text Box 11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296" name="Group 114"/>
          <p:cNvGrpSpPr>
            <a:grpSpLocks/>
          </p:cNvGrpSpPr>
          <p:nvPr/>
        </p:nvGrpSpPr>
        <p:grpSpPr bwMode="auto">
          <a:xfrm>
            <a:off x="7270750" y="3656781"/>
            <a:ext cx="1168400" cy="1473200"/>
            <a:chOff x="4580" y="1878"/>
            <a:chExt cx="736" cy="928"/>
          </a:xfrm>
        </p:grpSpPr>
        <p:sp>
          <p:nvSpPr>
            <p:cNvPr id="55411" name="Rectangle 11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12" name="Text Box 11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297" name="Group 117"/>
          <p:cNvGrpSpPr>
            <a:grpSpLocks/>
          </p:cNvGrpSpPr>
          <p:nvPr/>
        </p:nvGrpSpPr>
        <p:grpSpPr bwMode="auto">
          <a:xfrm>
            <a:off x="7270750" y="3656781"/>
            <a:ext cx="1168400" cy="1473200"/>
            <a:chOff x="4580" y="1878"/>
            <a:chExt cx="736" cy="928"/>
          </a:xfrm>
        </p:grpSpPr>
        <p:sp>
          <p:nvSpPr>
            <p:cNvPr id="55414" name="Rectangle 11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15" name="Text Box 11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305" name="Group 120"/>
          <p:cNvGrpSpPr>
            <a:grpSpLocks/>
          </p:cNvGrpSpPr>
          <p:nvPr/>
        </p:nvGrpSpPr>
        <p:grpSpPr bwMode="auto">
          <a:xfrm>
            <a:off x="7270750" y="3656781"/>
            <a:ext cx="1168400" cy="1473200"/>
            <a:chOff x="4580" y="1878"/>
            <a:chExt cx="736" cy="928"/>
          </a:xfrm>
        </p:grpSpPr>
        <p:sp>
          <p:nvSpPr>
            <p:cNvPr id="55417" name="Rectangle 12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18" name="Text Box 12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310" name="Group 123"/>
          <p:cNvGrpSpPr>
            <a:grpSpLocks/>
          </p:cNvGrpSpPr>
          <p:nvPr/>
        </p:nvGrpSpPr>
        <p:grpSpPr bwMode="auto">
          <a:xfrm>
            <a:off x="7270750" y="3656781"/>
            <a:ext cx="1168400" cy="1473200"/>
            <a:chOff x="4580" y="1878"/>
            <a:chExt cx="736" cy="928"/>
          </a:xfrm>
        </p:grpSpPr>
        <p:sp>
          <p:nvSpPr>
            <p:cNvPr id="55420" name="Rectangle 12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21" name="Text Box 12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315" name="Group 126"/>
          <p:cNvGrpSpPr>
            <a:grpSpLocks/>
          </p:cNvGrpSpPr>
          <p:nvPr/>
        </p:nvGrpSpPr>
        <p:grpSpPr bwMode="auto">
          <a:xfrm>
            <a:off x="6030913" y="3656781"/>
            <a:ext cx="1168400" cy="1473200"/>
            <a:chOff x="4580" y="1878"/>
            <a:chExt cx="736" cy="928"/>
          </a:xfrm>
        </p:grpSpPr>
        <p:sp>
          <p:nvSpPr>
            <p:cNvPr id="55423" name="Rectangle 12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24" name="Text Box 12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320" name="Group 129"/>
          <p:cNvGrpSpPr>
            <a:grpSpLocks/>
          </p:cNvGrpSpPr>
          <p:nvPr/>
        </p:nvGrpSpPr>
        <p:grpSpPr bwMode="auto">
          <a:xfrm>
            <a:off x="7270750" y="3656781"/>
            <a:ext cx="1168400" cy="1473200"/>
            <a:chOff x="4580" y="1878"/>
            <a:chExt cx="736" cy="928"/>
          </a:xfrm>
        </p:grpSpPr>
        <p:sp>
          <p:nvSpPr>
            <p:cNvPr id="55426" name="Rectangle 13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27" name="Text Box 13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55325" name="Group 132"/>
          <p:cNvGrpSpPr>
            <a:grpSpLocks/>
          </p:cNvGrpSpPr>
          <p:nvPr/>
        </p:nvGrpSpPr>
        <p:grpSpPr bwMode="auto">
          <a:xfrm>
            <a:off x="7270750" y="3656781"/>
            <a:ext cx="1168400" cy="1473200"/>
            <a:chOff x="4580" y="1878"/>
            <a:chExt cx="736" cy="928"/>
          </a:xfrm>
        </p:grpSpPr>
        <p:sp>
          <p:nvSpPr>
            <p:cNvPr id="55429" name="Rectangle 13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30" name="Text Box 13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55335" name="Group 135"/>
          <p:cNvGrpSpPr>
            <a:grpSpLocks/>
          </p:cNvGrpSpPr>
          <p:nvPr/>
        </p:nvGrpSpPr>
        <p:grpSpPr bwMode="auto">
          <a:xfrm>
            <a:off x="7270750" y="3656781"/>
            <a:ext cx="1168400" cy="1473200"/>
            <a:chOff x="4580" y="1878"/>
            <a:chExt cx="736" cy="928"/>
          </a:xfrm>
        </p:grpSpPr>
        <p:sp>
          <p:nvSpPr>
            <p:cNvPr id="55432" name="Rectangle 13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33" name="Text Box 13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55338" name="Group 138"/>
          <p:cNvGrpSpPr>
            <a:grpSpLocks/>
          </p:cNvGrpSpPr>
          <p:nvPr/>
        </p:nvGrpSpPr>
        <p:grpSpPr bwMode="auto">
          <a:xfrm>
            <a:off x="7270750" y="3656781"/>
            <a:ext cx="1168400" cy="1473200"/>
            <a:chOff x="4580" y="1878"/>
            <a:chExt cx="736" cy="928"/>
          </a:xfrm>
        </p:grpSpPr>
        <p:sp>
          <p:nvSpPr>
            <p:cNvPr id="55435" name="Rectangle 13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36" name="Text Box 14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55341" name="Group 141"/>
          <p:cNvGrpSpPr>
            <a:grpSpLocks/>
          </p:cNvGrpSpPr>
          <p:nvPr/>
        </p:nvGrpSpPr>
        <p:grpSpPr bwMode="auto">
          <a:xfrm>
            <a:off x="7270750" y="3656781"/>
            <a:ext cx="1168400" cy="1473200"/>
            <a:chOff x="4580" y="1878"/>
            <a:chExt cx="736" cy="928"/>
          </a:xfrm>
        </p:grpSpPr>
        <p:sp>
          <p:nvSpPr>
            <p:cNvPr id="55438" name="Rectangle 14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39" name="Text Box 14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55344" name="Group 144"/>
          <p:cNvGrpSpPr>
            <a:grpSpLocks/>
          </p:cNvGrpSpPr>
          <p:nvPr/>
        </p:nvGrpSpPr>
        <p:grpSpPr bwMode="auto">
          <a:xfrm>
            <a:off x="7270750" y="3656781"/>
            <a:ext cx="1168400" cy="1473200"/>
            <a:chOff x="4580" y="1878"/>
            <a:chExt cx="736" cy="928"/>
          </a:xfrm>
        </p:grpSpPr>
        <p:sp>
          <p:nvSpPr>
            <p:cNvPr id="55441" name="Rectangle 14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42" name="Text Box 14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347" name="Group 147"/>
          <p:cNvGrpSpPr>
            <a:grpSpLocks/>
          </p:cNvGrpSpPr>
          <p:nvPr/>
        </p:nvGrpSpPr>
        <p:grpSpPr bwMode="auto">
          <a:xfrm>
            <a:off x="7270750" y="3656781"/>
            <a:ext cx="1168400" cy="1473200"/>
            <a:chOff x="4580" y="1878"/>
            <a:chExt cx="736" cy="928"/>
          </a:xfrm>
        </p:grpSpPr>
        <p:sp>
          <p:nvSpPr>
            <p:cNvPr id="55444" name="Rectangle 14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45" name="Text Box 14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350" name="Group 150"/>
          <p:cNvGrpSpPr>
            <a:grpSpLocks/>
          </p:cNvGrpSpPr>
          <p:nvPr/>
        </p:nvGrpSpPr>
        <p:grpSpPr bwMode="auto">
          <a:xfrm>
            <a:off x="7270750" y="3656781"/>
            <a:ext cx="1168400" cy="1473200"/>
            <a:chOff x="4580" y="1878"/>
            <a:chExt cx="736" cy="928"/>
          </a:xfrm>
        </p:grpSpPr>
        <p:sp>
          <p:nvSpPr>
            <p:cNvPr id="55447" name="Rectangle 15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48" name="Text Box 15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353" name="Group 153"/>
          <p:cNvGrpSpPr>
            <a:grpSpLocks/>
          </p:cNvGrpSpPr>
          <p:nvPr/>
        </p:nvGrpSpPr>
        <p:grpSpPr bwMode="auto">
          <a:xfrm>
            <a:off x="7270750" y="3656781"/>
            <a:ext cx="1168400" cy="1473200"/>
            <a:chOff x="4580" y="1878"/>
            <a:chExt cx="736" cy="928"/>
          </a:xfrm>
        </p:grpSpPr>
        <p:sp>
          <p:nvSpPr>
            <p:cNvPr id="55450" name="Rectangle 15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51" name="Text Box 15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356" name="Group 156"/>
          <p:cNvGrpSpPr>
            <a:grpSpLocks/>
          </p:cNvGrpSpPr>
          <p:nvPr/>
        </p:nvGrpSpPr>
        <p:grpSpPr bwMode="auto">
          <a:xfrm>
            <a:off x="7270750" y="3656781"/>
            <a:ext cx="1168400" cy="1473200"/>
            <a:chOff x="4580" y="1878"/>
            <a:chExt cx="736" cy="928"/>
          </a:xfrm>
        </p:grpSpPr>
        <p:sp>
          <p:nvSpPr>
            <p:cNvPr id="55453" name="Rectangle 15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54" name="Text Box 15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359" name="Group 159"/>
          <p:cNvGrpSpPr>
            <a:grpSpLocks/>
          </p:cNvGrpSpPr>
          <p:nvPr/>
        </p:nvGrpSpPr>
        <p:grpSpPr bwMode="auto">
          <a:xfrm>
            <a:off x="7270750" y="3656781"/>
            <a:ext cx="1168400" cy="1473200"/>
            <a:chOff x="4580" y="1878"/>
            <a:chExt cx="736" cy="928"/>
          </a:xfrm>
        </p:grpSpPr>
        <p:sp>
          <p:nvSpPr>
            <p:cNvPr id="55456" name="Rectangle 16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57" name="Text Box 16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55362" name="Group 162"/>
          <p:cNvGrpSpPr>
            <a:grpSpLocks/>
          </p:cNvGrpSpPr>
          <p:nvPr/>
        </p:nvGrpSpPr>
        <p:grpSpPr bwMode="auto">
          <a:xfrm>
            <a:off x="7270750" y="3656781"/>
            <a:ext cx="1168400" cy="1473200"/>
            <a:chOff x="4580" y="1878"/>
            <a:chExt cx="736" cy="928"/>
          </a:xfrm>
        </p:grpSpPr>
        <p:sp>
          <p:nvSpPr>
            <p:cNvPr id="55459" name="Rectangle 16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60" name="Text Box 16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55365" name="Group 165"/>
          <p:cNvGrpSpPr>
            <a:grpSpLocks/>
          </p:cNvGrpSpPr>
          <p:nvPr/>
        </p:nvGrpSpPr>
        <p:grpSpPr bwMode="auto">
          <a:xfrm>
            <a:off x="7270750" y="3656781"/>
            <a:ext cx="1168400" cy="1473200"/>
            <a:chOff x="4580" y="1878"/>
            <a:chExt cx="736" cy="928"/>
          </a:xfrm>
        </p:grpSpPr>
        <p:sp>
          <p:nvSpPr>
            <p:cNvPr id="55462" name="Rectangle 16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63" name="Text Box 16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55368" name="Group 168"/>
          <p:cNvGrpSpPr>
            <a:grpSpLocks/>
          </p:cNvGrpSpPr>
          <p:nvPr/>
        </p:nvGrpSpPr>
        <p:grpSpPr bwMode="auto">
          <a:xfrm>
            <a:off x="7270750" y="3656781"/>
            <a:ext cx="1168400" cy="1473200"/>
            <a:chOff x="4580" y="1878"/>
            <a:chExt cx="736" cy="928"/>
          </a:xfrm>
        </p:grpSpPr>
        <p:sp>
          <p:nvSpPr>
            <p:cNvPr id="55465" name="Rectangle 16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66" name="Text Box 17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55371" name="Group 171"/>
          <p:cNvGrpSpPr>
            <a:grpSpLocks/>
          </p:cNvGrpSpPr>
          <p:nvPr/>
        </p:nvGrpSpPr>
        <p:grpSpPr bwMode="auto">
          <a:xfrm>
            <a:off x="7270750" y="3656781"/>
            <a:ext cx="1168400" cy="1473200"/>
            <a:chOff x="4580" y="1878"/>
            <a:chExt cx="736" cy="928"/>
          </a:xfrm>
        </p:grpSpPr>
        <p:sp>
          <p:nvSpPr>
            <p:cNvPr id="55468" name="Rectangle 17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69" name="Text Box 17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55374" name="Group 174"/>
          <p:cNvGrpSpPr>
            <a:grpSpLocks/>
          </p:cNvGrpSpPr>
          <p:nvPr/>
        </p:nvGrpSpPr>
        <p:grpSpPr bwMode="auto">
          <a:xfrm>
            <a:off x="7270750" y="3656781"/>
            <a:ext cx="1168400" cy="1473200"/>
            <a:chOff x="4580" y="1878"/>
            <a:chExt cx="736" cy="928"/>
          </a:xfrm>
        </p:grpSpPr>
        <p:sp>
          <p:nvSpPr>
            <p:cNvPr id="55471" name="Rectangle 17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72" name="Text Box 17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377" name="Group 177"/>
          <p:cNvGrpSpPr>
            <a:grpSpLocks/>
          </p:cNvGrpSpPr>
          <p:nvPr/>
        </p:nvGrpSpPr>
        <p:grpSpPr bwMode="auto">
          <a:xfrm>
            <a:off x="7270750" y="3656781"/>
            <a:ext cx="1168400" cy="1473200"/>
            <a:chOff x="4580" y="1878"/>
            <a:chExt cx="736" cy="928"/>
          </a:xfrm>
        </p:grpSpPr>
        <p:sp>
          <p:nvSpPr>
            <p:cNvPr id="55474" name="Rectangle 17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75" name="Text Box 17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380" name="Group 180"/>
          <p:cNvGrpSpPr>
            <a:grpSpLocks/>
          </p:cNvGrpSpPr>
          <p:nvPr/>
        </p:nvGrpSpPr>
        <p:grpSpPr bwMode="auto">
          <a:xfrm>
            <a:off x="7270750" y="3656781"/>
            <a:ext cx="1168400" cy="1473200"/>
            <a:chOff x="4580" y="1878"/>
            <a:chExt cx="736" cy="928"/>
          </a:xfrm>
        </p:grpSpPr>
        <p:sp>
          <p:nvSpPr>
            <p:cNvPr id="55477" name="Rectangle 18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78" name="Text Box 18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383" name="Group 183"/>
          <p:cNvGrpSpPr>
            <a:grpSpLocks/>
          </p:cNvGrpSpPr>
          <p:nvPr/>
        </p:nvGrpSpPr>
        <p:grpSpPr bwMode="auto">
          <a:xfrm>
            <a:off x="7270750" y="3656781"/>
            <a:ext cx="1168400" cy="1473200"/>
            <a:chOff x="4580" y="1878"/>
            <a:chExt cx="736" cy="928"/>
          </a:xfrm>
        </p:grpSpPr>
        <p:sp>
          <p:nvSpPr>
            <p:cNvPr id="55480" name="Rectangle 18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81" name="Text Box 18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386" name="Group 186"/>
          <p:cNvGrpSpPr>
            <a:grpSpLocks/>
          </p:cNvGrpSpPr>
          <p:nvPr/>
        </p:nvGrpSpPr>
        <p:grpSpPr bwMode="auto">
          <a:xfrm>
            <a:off x="7270750" y="3656781"/>
            <a:ext cx="1168400" cy="1473200"/>
            <a:chOff x="4580" y="1878"/>
            <a:chExt cx="736" cy="928"/>
          </a:xfrm>
        </p:grpSpPr>
        <p:sp>
          <p:nvSpPr>
            <p:cNvPr id="55483" name="Rectangle 18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84" name="Text Box 18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389" name="Group 189"/>
          <p:cNvGrpSpPr>
            <a:grpSpLocks/>
          </p:cNvGrpSpPr>
          <p:nvPr/>
        </p:nvGrpSpPr>
        <p:grpSpPr bwMode="auto">
          <a:xfrm>
            <a:off x="6030913" y="3656781"/>
            <a:ext cx="1168400" cy="1473200"/>
            <a:chOff x="4580" y="1878"/>
            <a:chExt cx="736" cy="928"/>
          </a:xfrm>
        </p:grpSpPr>
        <p:sp>
          <p:nvSpPr>
            <p:cNvPr id="55486" name="Rectangle 19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87" name="Text Box 19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392" name="Group 192"/>
          <p:cNvGrpSpPr>
            <a:grpSpLocks/>
          </p:cNvGrpSpPr>
          <p:nvPr/>
        </p:nvGrpSpPr>
        <p:grpSpPr bwMode="auto">
          <a:xfrm>
            <a:off x="6030913" y="3656781"/>
            <a:ext cx="1168400" cy="1473200"/>
            <a:chOff x="4580" y="1878"/>
            <a:chExt cx="736" cy="928"/>
          </a:xfrm>
        </p:grpSpPr>
        <p:sp>
          <p:nvSpPr>
            <p:cNvPr id="55489" name="Rectangle 19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90" name="Text Box 19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395" name="Group 195"/>
          <p:cNvGrpSpPr>
            <a:grpSpLocks/>
          </p:cNvGrpSpPr>
          <p:nvPr/>
        </p:nvGrpSpPr>
        <p:grpSpPr bwMode="auto">
          <a:xfrm>
            <a:off x="7270750" y="3656781"/>
            <a:ext cx="1168400" cy="1473200"/>
            <a:chOff x="4580" y="1878"/>
            <a:chExt cx="736" cy="928"/>
          </a:xfrm>
        </p:grpSpPr>
        <p:sp>
          <p:nvSpPr>
            <p:cNvPr id="55492" name="Rectangle 19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93" name="Text Box 19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55398" name="Group 198"/>
          <p:cNvGrpSpPr>
            <a:grpSpLocks/>
          </p:cNvGrpSpPr>
          <p:nvPr/>
        </p:nvGrpSpPr>
        <p:grpSpPr bwMode="auto">
          <a:xfrm>
            <a:off x="7270750" y="3656781"/>
            <a:ext cx="1168400" cy="1473200"/>
            <a:chOff x="4580" y="1878"/>
            <a:chExt cx="736" cy="928"/>
          </a:xfrm>
        </p:grpSpPr>
        <p:sp>
          <p:nvSpPr>
            <p:cNvPr id="55495" name="Rectangle 19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96" name="Text Box 20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55401" name="Group 201"/>
          <p:cNvGrpSpPr>
            <a:grpSpLocks/>
          </p:cNvGrpSpPr>
          <p:nvPr/>
        </p:nvGrpSpPr>
        <p:grpSpPr bwMode="auto">
          <a:xfrm>
            <a:off x="7270750" y="3656781"/>
            <a:ext cx="1168400" cy="1473200"/>
            <a:chOff x="4580" y="1878"/>
            <a:chExt cx="736" cy="928"/>
          </a:xfrm>
        </p:grpSpPr>
        <p:sp>
          <p:nvSpPr>
            <p:cNvPr id="55498" name="Rectangle 20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99" name="Text Box 20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55404" name="Group 204"/>
          <p:cNvGrpSpPr>
            <a:grpSpLocks/>
          </p:cNvGrpSpPr>
          <p:nvPr/>
        </p:nvGrpSpPr>
        <p:grpSpPr bwMode="auto">
          <a:xfrm>
            <a:off x="7270750" y="3656781"/>
            <a:ext cx="1168400" cy="1473200"/>
            <a:chOff x="4580" y="1878"/>
            <a:chExt cx="736" cy="928"/>
          </a:xfrm>
        </p:grpSpPr>
        <p:sp>
          <p:nvSpPr>
            <p:cNvPr id="55501" name="Rectangle 20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02" name="Text Box 20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55407" name="Group 207"/>
          <p:cNvGrpSpPr>
            <a:grpSpLocks/>
          </p:cNvGrpSpPr>
          <p:nvPr/>
        </p:nvGrpSpPr>
        <p:grpSpPr bwMode="auto">
          <a:xfrm>
            <a:off x="7270750" y="3656781"/>
            <a:ext cx="1168400" cy="1473200"/>
            <a:chOff x="4580" y="1878"/>
            <a:chExt cx="736" cy="928"/>
          </a:xfrm>
        </p:grpSpPr>
        <p:sp>
          <p:nvSpPr>
            <p:cNvPr id="55504" name="Rectangle 20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05" name="Text Box 20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55410" name="Group 210"/>
          <p:cNvGrpSpPr>
            <a:grpSpLocks/>
          </p:cNvGrpSpPr>
          <p:nvPr/>
        </p:nvGrpSpPr>
        <p:grpSpPr bwMode="auto">
          <a:xfrm>
            <a:off x="7270750" y="3656781"/>
            <a:ext cx="1168400" cy="1473200"/>
            <a:chOff x="4580" y="1878"/>
            <a:chExt cx="736" cy="928"/>
          </a:xfrm>
        </p:grpSpPr>
        <p:sp>
          <p:nvSpPr>
            <p:cNvPr id="55507" name="Rectangle 21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08" name="Text Box 21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413" name="Group 213"/>
          <p:cNvGrpSpPr>
            <a:grpSpLocks/>
          </p:cNvGrpSpPr>
          <p:nvPr/>
        </p:nvGrpSpPr>
        <p:grpSpPr bwMode="auto">
          <a:xfrm>
            <a:off x="7270750" y="3656781"/>
            <a:ext cx="1168400" cy="1473200"/>
            <a:chOff x="4580" y="1878"/>
            <a:chExt cx="736" cy="928"/>
          </a:xfrm>
        </p:grpSpPr>
        <p:sp>
          <p:nvSpPr>
            <p:cNvPr id="55510" name="Rectangle 21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11" name="Text Box 21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416" name="Group 216"/>
          <p:cNvGrpSpPr>
            <a:grpSpLocks/>
          </p:cNvGrpSpPr>
          <p:nvPr/>
        </p:nvGrpSpPr>
        <p:grpSpPr bwMode="auto">
          <a:xfrm>
            <a:off x="7270750" y="3656781"/>
            <a:ext cx="1168400" cy="1473200"/>
            <a:chOff x="4580" y="1878"/>
            <a:chExt cx="736" cy="928"/>
          </a:xfrm>
        </p:grpSpPr>
        <p:sp>
          <p:nvSpPr>
            <p:cNvPr id="55513" name="Rectangle 21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14" name="Text Box 21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419" name="Group 219"/>
          <p:cNvGrpSpPr>
            <a:grpSpLocks/>
          </p:cNvGrpSpPr>
          <p:nvPr/>
        </p:nvGrpSpPr>
        <p:grpSpPr bwMode="auto">
          <a:xfrm>
            <a:off x="7270750" y="3656781"/>
            <a:ext cx="1168400" cy="1473200"/>
            <a:chOff x="4580" y="1878"/>
            <a:chExt cx="736" cy="928"/>
          </a:xfrm>
        </p:grpSpPr>
        <p:sp>
          <p:nvSpPr>
            <p:cNvPr id="55516" name="Rectangle 22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17" name="Text Box 22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422" name="Group 222"/>
          <p:cNvGrpSpPr>
            <a:grpSpLocks/>
          </p:cNvGrpSpPr>
          <p:nvPr/>
        </p:nvGrpSpPr>
        <p:grpSpPr bwMode="auto">
          <a:xfrm>
            <a:off x="7270750" y="3656781"/>
            <a:ext cx="1168400" cy="1473200"/>
            <a:chOff x="4580" y="1878"/>
            <a:chExt cx="736" cy="928"/>
          </a:xfrm>
        </p:grpSpPr>
        <p:sp>
          <p:nvSpPr>
            <p:cNvPr id="55519" name="Rectangle 22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20" name="Text Box 22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425" name="Group 225"/>
          <p:cNvGrpSpPr>
            <a:grpSpLocks/>
          </p:cNvGrpSpPr>
          <p:nvPr/>
        </p:nvGrpSpPr>
        <p:grpSpPr bwMode="auto">
          <a:xfrm>
            <a:off x="7270750" y="3656781"/>
            <a:ext cx="1168400" cy="1473200"/>
            <a:chOff x="4580" y="1878"/>
            <a:chExt cx="736" cy="928"/>
          </a:xfrm>
        </p:grpSpPr>
        <p:sp>
          <p:nvSpPr>
            <p:cNvPr id="55522" name="Rectangle 22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23" name="Text Box 22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55428" name="Group 228"/>
          <p:cNvGrpSpPr>
            <a:grpSpLocks/>
          </p:cNvGrpSpPr>
          <p:nvPr/>
        </p:nvGrpSpPr>
        <p:grpSpPr bwMode="auto">
          <a:xfrm>
            <a:off x="7270750" y="3656781"/>
            <a:ext cx="1168400" cy="1473200"/>
            <a:chOff x="4580" y="1878"/>
            <a:chExt cx="736" cy="928"/>
          </a:xfrm>
        </p:grpSpPr>
        <p:sp>
          <p:nvSpPr>
            <p:cNvPr id="55525" name="Rectangle 22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26" name="Text Box 23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55431" name="Group 231"/>
          <p:cNvGrpSpPr>
            <a:grpSpLocks/>
          </p:cNvGrpSpPr>
          <p:nvPr/>
        </p:nvGrpSpPr>
        <p:grpSpPr bwMode="auto">
          <a:xfrm>
            <a:off x="7270750" y="3656781"/>
            <a:ext cx="1168400" cy="1473200"/>
            <a:chOff x="4580" y="1878"/>
            <a:chExt cx="736" cy="928"/>
          </a:xfrm>
        </p:grpSpPr>
        <p:sp>
          <p:nvSpPr>
            <p:cNvPr id="55528" name="Rectangle 23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29" name="Text Box 23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55434" name="Group 234"/>
          <p:cNvGrpSpPr>
            <a:grpSpLocks/>
          </p:cNvGrpSpPr>
          <p:nvPr/>
        </p:nvGrpSpPr>
        <p:grpSpPr bwMode="auto">
          <a:xfrm>
            <a:off x="7270750" y="3656781"/>
            <a:ext cx="1168400" cy="1473200"/>
            <a:chOff x="4580" y="1878"/>
            <a:chExt cx="736" cy="928"/>
          </a:xfrm>
        </p:grpSpPr>
        <p:sp>
          <p:nvSpPr>
            <p:cNvPr id="55531" name="Rectangle 23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32" name="Text Box 23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55437" name="Group 237"/>
          <p:cNvGrpSpPr>
            <a:grpSpLocks/>
          </p:cNvGrpSpPr>
          <p:nvPr/>
        </p:nvGrpSpPr>
        <p:grpSpPr bwMode="auto">
          <a:xfrm>
            <a:off x="7270750" y="3656781"/>
            <a:ext cx="1168400" cy="1473200"/>
            <a:chOff x="4580" y="1878"/>
            <a:chExt cx="736" cy="928"/>
          </a:xfrm>
        </p:grpSpPr>
        <p:sp>
          <p:nvSpPr>
            <p:cNvPr id="55534" name="Rectangle 23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35" name="Text Box 23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55440" name="Group 240"/>
          <p:cNvGrpSpPr>
            <a:grpSpLocks/>
          </p:cNvGrpSpPr>
          <p:nvPr/>
        </p:nvGrpSpPr>
        <p:grpSpPr bwMode="auto">
          <a:xfrm>
            <a:off x="7270750" y="3656781"/>
            <a:ext cx="1168400" cy="1473200"/>
            <a:chOff x="4580" y="1878"/>
            <a:chExt cx="736" cy="928"/>
          </a:xfrm>
        </p:grpSpPr>
        <p:sp>
          <p:nvSpPr>
            <p:cNvPr id="55537" name="Rectangle 24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38" name="Text Box 24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443" name="Group 243"/>
          <p:cNvGrpSpPr>
            <a:grpSpLocks/>
          </p:cNvGrpSpPr>
          <p:nvPr/>
        </p:nvGrpSpPr>
        <p:grpSpPr bwMode="auto">
          <a:xfrm>
            <a:off x="7270750" y="3656781"/>
            <a:ext cx="1168400" cy="1473200"/>
            <a:chOff x="4580" y="1878"/>
            <a:chExt cx="736" cy="928"/>
          </a:xfrm>
        </p:grpSpPr>
        <p:sp>
          <p:nvSpPr>
            <p:cNvPr id="55540" name="Rectangle 24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41" name="Text Box 24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446" name="Group 246"/>
          <p:cNvGrpSpPr>
            <a:grpSpLocks/>
          </p:cNvGrpSpPr>
          <p:nvPr/>
        </p:nvGrpSpPr>
        <p:grpSpPr bwMode="auto">
          <a:xfrm>
            <a:off x="7270750" y="3656781"/>
            <a:ext cx="1168400" cy="1473200"/>
            <a:chOff x="4580" y="1878"/>
            <a:chExt cx="736" cy="928"/>
          </a:xfrm>
        </p:grpSpPr>
        <p:sp>
          <p:nvSpPr>
            <p:cNvPr id="55543" name="Rectangle 24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44" name="Text Box 24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449" name="Group 249"/>
          <p:cNvGrpSpPr>
            <a:grpSpLocks/>
          </p:cNvGrpSpPr>
          <p:nvPr/>
        </p:nvGrpSpPr>
        <p:grpSpPr bwMode="auto">
          <a:xfrm>
            <a:off x="7270750" y="3656781"/>
            <a:ext cx="1168400" cy="1473200"/>
            <a:chOff x="4580" y="1878"/>
            <a:chExt cx="736" cy="928"/>
          </a:xfrm>
        </p:grpSpPr>
        <p:sp>
          <p:nvSpPr>
            <p:cNvPr id="55546" name="Rectangle 25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47" name="Text Box 25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452" name="Group 252"/>
          <p:cNvGrpSpPr>
            <a:grpSpLocks/>
          </p:cNvGrpSpPr>
          <p:nvPr/>
        </p:nvGrpSpPr>
        <p:grpSpPr bwMode="auto">
          <a:xfrm>
            <a:off x="7270750" y="3656781"/>
            <a:ext cx="1168400" cy="1473200"/>
            <a:chOff x="4580" y="1878"/>
            <a:chExt cx="736" cy="928"/>
          </a:xfrm>
        </p:grpSpPr>
        <p:sp>
          <p:nvSpPr>
            <p:cNvPr id="55549" name="Rectangle 25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50" name="Text Box 25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455" name="Group 255"/>
          <p:cNvGrpSpPr>
            <a:grpSpLocks/>
          </p:cNvGrpSpPr>
          <p:nvPr/>
        </p:nvGrpSpPr>
        <p:grpSpPr bwMode="auto">
          <a:xfrm>
            <a:off x="6030913" y="3656781"/>
            <a:ext cx="1168400" cy="1473200"/>
            <a:chOff x="4580" y="1878"/>
            <a:chExt cx="736" cy="928"/>
          </a:xfrm>
        </p:grpSpPr>
        <p:sp>
          <p:nvSpPr>
            <p:cNvPr id="55552" name="Rectangle 25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53" name="Text Box 25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sp>
        <p:nvSpPr>
          <p:cNvPr id="55554" name="Freeform 258"/>
          <p:cNvSpPr>
            <a:spLocks noEditPoints="1"/>
          </p:cNvSpPr>
          <p:nvPr/>
        </p:nvSpPr>
        <p:spPr bwMode="auto">
          <a:xfrm>
            <a:off x="447675" y="2726506"/>
            <a:ext cx="8248650" cy="3205163"/>
          </a:xfrm>
          <a:custGeom>
            <a:avLst/>
            <a:gdLst/>
            <a:ahLst/>
            <a:cxnLst>
              <a:cxn ang="0">
                <a:pos x="5758" y="0"/>
              </a:cxn>
              <a:cxn ang="0">
                <a:pos x="161" y="0"/>
              </a:cxn>
              <a:cxn ang="0">
                <a:pos x="0" y="161"/>
              </a:cxn>
              <a:cxn ang="0">
                <a:pos x="0" y="2138"/>
              </a:cxn>
              <a:cxn ang="0">
                <a:pos x="161" y="2300"/>
              </a:cxn>
              <a:cxn ang="0">
                <a:pos x="5758" y="2300"/>
              </a:cxn>
              <a:cxn ang="0">
                <a:pos x="5920" y="2138"/>
              </a:cxn>
              <a:cxn ang="0">
                <a:pos x="5920" y="161"/>
              </a:cxn>
              <a:cxn ang="0">
                <a:pos x="5758" y="0"/>
              </a:cxn>
              <a:cxn ang="0">
                <a:pos x="1022" y="1883"/>
              </a:cxn>
              <a:cxn ang="0">
                <a:pos x="184" y="1883"/>
              </a:cxn>
              <a:cxn ang="0">
                <a:pos x="184" y="510"/>
              </a:cxn>
              <a:cxn ang="0">
                <a:pos x="1022" y="510"/>
              </a:cxn>
              <a:cxn ang="0">
                <a:pos x="1022" y="1883"/>
              </a:cxn>
              <a:cxn ang="0">
                <a:pos x="1912" y="1885"/>
              </a:cxn>
              <a:cxn ang="0">
                <a:pos x="1073" y="1885"/>
              </a:cxn>
              <a:cxn ang="0">
                <a:pos x="1073" y="513"/>
              </a:cxn>
              <a:cxn ang="0">
                <a:pos x="1912" y="513"/>
              </a:cxn>
              <a:cxn ang="0">
                <a:pos x="1912" y="1885"/>
              </a:cxn>
              <a:cxn ang="0">
                <a:pos x="2935" y="1883"/>
              </a:cxn>
              <a:cxn ang="0">
                <a:pos x="2097" y="1883"/>
              </a:cxn>
              <a:cxn ang="0">
                <a:pos x="2097" y="510"/>
              </a:cxn>
              <a:cxn ang="0">
                <a:pos x="2935" y="510"/>
              </a:cxn>
              <a:cxn ang="0">
                <a:pos x="2935" y="1883"/>
              </a:cxn>
              <a:cxn ang="0">
                <a:pos x="3824" y="1885"/>
              </a:cxn>
              <a:cxn ang="0">
                <a:pos x="2985" y="1885"/>
              </a:cxn>
              <a:cxn ang="0">
                <a:pos x="2985" y="513"/>
              </a:cxn>
              <a:cxn ang="0">
                <a:pos x="3824" y="513"/>
              </a:cxn>
              <a:cxn ang="0">
                <a:pos x="3824" y="1885"/>
              </a:cxn>
              <a:cxn ang="0">
                <a:pos x="4846" y="1883"/>
              </a:cxn>
              <a:cxn ang="0">
                <a:pos x="4007" y="1883"/>
              </a:cxn>
              <a:cxn ang="0">
                <a:pos x="4007" y="510"/>
              </a:cxn>
              <a:cxn ang="0">
                <a:pos x="4846" y="510"/>
              </a:cxn>
              <a:cxn ang="0">
                <a:pos x="4846" y="1883"/>
              </a:cxn>
              <a:cxn ang="0">
                <a:pos x="5735" y="1885"/>
              </a:cxn>
              <a:cxn ang="0">
                <a:pos x="4897" y="1885"/>
              </a:cxn>
              <a:cxn ang="0">
                <a:pos x="4897" y="513"/>
              </a:cxn>
              <a:cxn ang="0">
                <a:pos x="5735" y="513"/>
              </a:cxn>
              <a:cxn ang="0">
                <a:pos x="5735" y="1885"/>
              </a:cxn>
            </a:cxnLst>
            <a:rect l="0" t="0" r="r" b="b"/>
            <a:pathLst>
              <a:path w="5920" h="2300">
                <a:moveTo>
                  <a:pt x="5758" y="0"/>
                </a:moveTo>
                <a:cubicBezTo>
                  <a:pt x="161" y="0"/>
                  <a:pt x="161" y="0"/>
                  <a:pt x="161" y="0"/>
                </a:cubicBezTo>
                <a:cubicBezTo>
                  <a:pt x="72" y="0"/>
                  <a:pt x="0" y="72"/>
                  <a:pt x="0" y="161"/>
                </a:cubicBezTo>
                <a:cubicBezTo>
                  <a:pt x="0" y="2138"/>
                  <a:pt x="0" y="2138"/>
                  <a:pt x="0" y="2138"/>
                </a:cubicBezTo>
                <a:cubicBezTo>
                  <a:pt x="0" y="2227"/>
                  <a:pt x="72" y="2300"/>
                  <a:pt x="161" y="2300"/>
                </a:cubicBezTo>
                <a:cubicBezTo>
                  <a:pt x="5758" y="2300"/>
                  <a:pt x="5758" y="2300"/>
                  <a:pt x="5758" y="2300"/>
                </a:cubicBezTo>
                <a:cubicBezTo>
                  <a:pt x="5847" y="2300"/>
                  <a:pt x="5920" y="2227"/>
                  <a:pt x="5920" y="2138"/>
                </a:cubicBezTo>
                <a:cubicBezTo>
                  <a:pt x="5920" y="161"/>
                  <a:pt x="5920" y="161"/>
                  <a:pt x="5920" y="161"/>
                </a:cubicBezTo>
                <a:cubicBezTo>
                  <a:pt x="5920" y="72"/>
                  <a:pt x="5847" y="0"/>
                  <a:pt x="5758" y="0"/>
                </a:cubicBezTo>
                <a:close/>
                <a:moveTo>
                  <a:pt x="1022" y="1883"/>
                </a:moveTo>
                <a:cubicBezTo>
                  <a:pt x="184" y="1883"/>
                  <a:pt x="184" y="1883"/>
                  <a:pt x="184" y="1883"/>
                </a:cubicBezTo>
                <a:cubicBezTo>
                  <a:pt x="184" y="510"/>
                  <a:pt x="184" y="510"/>
                  <a:pt x="184" y="510"/>
                </a:cubicBezTo>
                <a:cubicBezTo>
                  <a:pt x="1022" y="510"/>
                  <a:pt x="1022" y="510"/>
                  <a:pt x="1022" y="510"/>
                </a:cubicBezTo>
                <a:lnTo>
                  <a:pt x="1022" y="1883"/>
                </a:lnTo>
                <a:close/>
                <a:moveTo>
                  <a:pt x="1912" y="1885"/>
                </a:moveTo>
                <a:cubicBezTo>
                  <a:pt x="1073" y="1885"/>
                  <a:pt x="1073" y="1885"/>
                  <a:pt x="1073" y="1885"/>
                </a:cubicBezTo>
                <a:cubicBezTo>
                  <a:pt x="1073" y="513"/>
                  <a:pt x="1073" y="513"/>
                  <a:pt x="1073" y="513"/>
                </a:cubicBezTo>
                <a:cubicBezTo>
                  <a:pt x="1912" y="513"/>
                  <a:pt x="1912" y="513"/>
                  <a:pt x="1912" y="513"/>
                </a:cubicBezTo>
                <a:lnTo>
                  <a:pt x="1912" y="1885"/>
                </a:lnTo>
                <a:close/>
                <a:moveTo>
                  <a:pt x="2935" y="1883"/>
                </a:moveTo>
                <a:cubicBezTo>
                  <a:pt x="2097" y="1883"/>
                  <a:pt x="2097" y="1883"/>
                  <a:pt x="2097" y="1883"/>
                </a:cubicBezTo>
                <a:cubicBezTo>
                  <a:pt x="2097" y="510"/>
                  <a:pt x="2097" y="510"/>
                  <a:pt x="2097" y="510"/>
                </a:cubicBezTo>
                <a:cubicBezTo>
                  <a:pt x="2935" y="510"/>
                  <a:pt x="2935" y="510"/>
                  <a:pt x="2935" y="510"/>
                </a:cubicBezTo>
                <a:lnTo>
                  <a:pt x="2935" y="1883"/>
                </a:lnTo>
                <a:close/>
                <a:moveTo>
                  <a:pt x="3824" y="1885"/>
                </a:moveTo>
                <a:cubicBezTo>
                  <a:pt x="2985" y="1885"/>
                  <a:pt x="2985" y="1885"/>
                  <a:pt x="2985" y="1885"/>
                </a:cubicBezTo>
                <a:cubicBezTo>
                  <a:pt x="2985" y="513"/>
                  <a:pt x="2985" y="513"/>
                  <a:pt x="2985" y="513"/>
                </a:cubicBezTo>
                <a:cubicBezTo>
                  <a:pt x="3824" y="513"/>
                  <a:pt x="3824" y="513"/>
                  <a:pt x="3824" y="513"/>
                </a:cubicBezTo>
                <a:lnTo>
                  <a:pt x="3824" y="1885"/>
                </a:lnTo>
                <a:close/>
                <a:moveTo>
                  <a:pt x="4846" y="1883"/>
                </a:moveTo>
                <a:cubicBezTo>
                  <a:pt x="4007" y="1883"/>
                  <a:pt x="4007" y="1883"/>
                  <a:pt x="4007" y="1883"/>
                </a:cubicBezTo>
                <a:cubicBezTo>
                  <a:pt x="4007" y="510"/>
                  <a:pt x="4007" y="510"/>
                  <a:pt x="4007" y="510"/>
                </a:cubicBezTo>
                <a:cubicBezTo>
                  <a:pt x="4846" y="510"/>
                  <a:pt x="4846" y="510"/>
                  <a:pt x="4846" y="510"/>
                </a:cubicBezTo>
                <a:lnTo>
                  <a:pt x="4846" y="1883"/>
                </a:lnTo>
                <a:close/>
                <a:moveTo>
                  <a:pt x="5735" y="1885"/>
                </a:moveTo>
                <a:cubicBezTo>
                  <a:pt x="4897" y="1885"/>
                  <a:pt x="4897" y="1885"/>
                  <a:pt x="4897" y="1885"/>
                </a:cubicBezTo>
                <a:cubicBezTo>
                  <a:pt x="4897" y="513"/>
                  <a:pt x="4897" y="513"/>
                  <a:pt x="4897" y="513"/>
                </a:cubicBezTo>
                <a:cubicBezTo>
                  <a:pt x="5735" y="513"/>
                  <a:pt x="5735" y="513"/>
                  <a:pt x="5735" y="513"/>
                </a:cubicBezTo>
                <a:lnTo>
                  <a:pt x="5735" y="1885"/>
                </a:lnTo>
                <a:close/>
              </a:path>
            </a:pathLst>
          </a:custGeom>
          <a:gradFill rotWithShape="1">
            <a:gsLst>
              <a:gs pos="0">
                <a:schemeClr val="tx2">
                  <a:gamma/>
                  <a:tint val="73725"/>
                  <a:invGamma/>
                </a:schemeClr>
              </a:gs>
              <a:gs pos="100000">
                <a:schemeClr val="tx2"/>
              </a:gs>
            </a:gsLst>
            <a:lin ang="2700000" scaled="1"/>
          </a:gradFill>
          <a:ln w="9525" cap="flat" cmpd="sng">
            <a:noFill/>
            <a:prstDash val="solid"/>
            <a:round/>
            <a:headEnd/>
            <a:tailEnd/>
          </a:ln>
          <a:effectLst/>
        </p:spPr>
        <p:txBody>
          <a:bodyPr wrap="none" anchor="ctr"/>
          <a:lstStyle/>
          <a:p>
            <a:endParaRPr lang="th-TH"/>
          </a:p>
        </p:txBody>
      </p:sp>
      <p:sp>
        <p:nvSpPr>
          <p:cNvPr id="55555" name="Text Box 259"/>
          <p:cNvSpPr txBox="1">
            <a:spLocks noChangeArrowheads="1"/>
          </p:cNvSpPr>
          <p:nvPr/>
        </p:nvSpPr>
        <p:spPr bwMode="auto">
          <a:xfrm>
            <a:off x="1158875" y="5409381"/>
            <a:ext cx="1497013" cy="457200"/>
          </a:xfrm>
          <a:prstGeom prst="rect">
            <a:avLst/>
          </a:prstGeom>
          <a:noFill/>
          <a:ln w="9525">
            <a:noFill/>
            <a:miter lim="800000"/>
            <a:headEnd/>
            <a:tailEnd/>
          </a:ln>
          <a:effectLst/>
        </p:spPr>
        <p:txBody>
          <a:bodyPr anchor="ctr">
            <a:spAutoFit/>
          </a:bodyPr>
          <a:lstStyle/>
          <a:p>
            <a:pPr algn="ctr">
              <a:spcBef>
                <a:spcPct val="50000"/>
              </a:spcBef>
            </a:pPr>
            <a:r>
              <a:rPr lang="en-US" sz="2400">
                <a:solidFill>
                  <a:schemeClr val="bg1"/>
                </a:solidFill>
              </a:rPr>
              <a:t>Hours</a:t>
            </a:r>
            <a:endParaRPr lang="en-GB" sz="2400">
              <a:solidFill>
                <a:schemeClr val="bg1"/>
              </a:solidFill>
            </a:endParaRPr>
          </a:p>
        </p:txBody>
      </p:sp>
      <p:sp>
        <p:nvSpPr>
          <p:cNvPr id="55556" name="Text Box 260"/>
          <p:cNvSpPr txBox="1">
            <a:spLocks noChangeArrowheads="1"/>
          </p:cNvSpPr>
          <p:nvPr/>
        </p:nvSpPr>
        <p:spPr bwMode="auto">
          <a:xfrm>
            <a:off x="3824288" y="5409381"/>
            <a:ext cx="1495425" cy="457200"/>
          </a:xfrm>
          <a:prstGeom prst="rect">
            <a:avLst/>
          </a:prstGeom>
          <a:noFill/>
          <a:ln w="9525">
            <a:noFill/>
            <a:miter lim="800000"/>
            <a:headEnd/>
            <a:tailEnd/>
          </a:ln>
          <a:effectLst/>
        </p:spPr>
        <p:txBody>
          <a:bodyPr anchor="ctr">
            <a:spAutoFit/>
          </a:bodyPr>
          <a:lstStyle/>
          <a:p>
            <a:pPr algn="ctr">
              <a:spcBef>
                <a:spcPct val="50000"/>
              </a:spcBef>
            </a:pPr>
            <a:r>
              <a:rPr lang="en-US" sz="2400">
                <a:solidFill>
                  <a:schemeClr val="bg1"/>
                </a:solidFill>
              </a:rPr>
              <a:t>Minutes</a:t>
            </a:r>
            <a:endParaRPr lang="en-GB" sz="2400">
              <a:solidFill>
                <a:schemeClr val="bg1"/>
              </a:solidFill>
            </a:endParaRPr>
          </a:p>
        </p:txBody>
      </p:sp>
      <p:sp>
        <p:nvSpPr>
          <p:cNvPr id="55557" name="Text Box 261"/>
          <p:cNvSpPr txBox="1">
            <a:spLocks noChangeArrowheads="1"/>
          </p:cNvSpPr>
          <p:nvPr/>
        </p:nvSpPr>
        <p:spPr bwMode="auto">
          <a:xfrm>
            <a:off x="6486525" y="5409381"/>
            <a:ext cx="1497013" cy="457200"/>
          </a:xfrm>
          <a:prstGeom prst="rect">
            <a:avLst/>
          </a:prstGeom>
          <a:noFill/>
          <a:ln w="9525">
            <a:noFill/>
            <a:miter lim="800000"/>
            <a:headEnd/>
            <a:tailEnd/>
          </a:ln>
          <a:effectLst/>
        </p:spPr>
        <p:txBody>
          <a:bodyPr anchor="ctr">
            <a:spAutoFit/>
          </a:bodyPr>
          <a:lstStyle/>
          <a:p>
            <a:pPr algn="ctr">
              <a:spcBef>
                <a:spcPct val="50000"/>
              </a:spcBef>
            </a:pPr>
            <a:r>
              <a:rPr lang="en-US" sz="2400">
                <a:solidFill>
                  <a:schemeClr val="bg1"/>
                </a:solidFill>
              </a:rPr>
              <a:t>Seconds</a:t>
            </a:r>
            <a:endParaRPr lang="en-GB" sz="2400">
              <a:solidFill>
                <a:schemeClr val="bg1"/>
              </a:solidFill>
            </a:endParaRPr>
          </a:p>
        </p:txBody>
      </p:sp>
      <p:sp>
        <p:nvSpPr>
          <p:cNvPr id="55559" name="AutoShape 263"/>
          <p:cNvSpPr>
            <a:spLocks noChangeArrowheads="1"/>
          </p:cNvSpPr>
          <p:nvPr/>
        </p:nvSpPr>
        <p:spPr bwMode="auto">
          <a:xfrm rot="16200000">
            <a:off x="-913606" y="4148112"/>
            <a:ext cx="3151188"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w="9525">
            <a:noFill/>
            <a:round/>
            <a:headEnd/>
            <a:tailEnd/>
          </a:ln>
          <a:effectLst/>
        </p:spPr>
        <p:txBody>
          <a:bodyPr wrap="none" anchor="ctr"/>
          <a:lstStyle/>
          <a:p>
            <a:endParaRPr lang="th-TH"/>
          </a:p>
        </p:txBody>
      </p:sp>
      <p:sp>
        <p:nvSpPr>
          <p:cNvPr id="55560" name="AutoShape 264"/>
          <p:cNvSpPr>
            <a:spLocks noChangeArrowheads="1"/>
          </p:cNvSpPr>
          <p:nvPr/>
        </p:nvSpPr>
        <p:spPr bwMode="auto">
          <a:xfrm>
            <a:off x="473075" y="2761431"/>
            <a:ext cx="8197850"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w="9525">
            <a:noFill/>
            <a:round/>
            <a:headEnd/>
            <a:tailEnd/>
          </a:ln>
          <a:effectLst/>
        </p:spPr>
        <p:txBody>
          <a:bodyPr wrap="none" anchor="ctr"/>
          <a:lstStyle/>
          <a:p>
            <a:endParaRPr lang="th-TH"/>
          </a:p>
        </p:txBody>
      </p:sp>
      <p:grpSp>
        <p:nvGrpSpPr>
          <p:cNvPr id="55458" name="Group 265"/>
          <p:cNvGrpSpPr>
            <a:grpSpLocks/>
          </p:cNvGrpSpPr>
          <p:nvPr/>
        </p:nvGrpSpPr>
        <p:grpSpPr bwMode="auto">
          <a:xfrm>
            <a:off x="3162300" y="4048894"/>
            <a:ext cx="120650" cy="693737"/>
            <a:chOff x="1939" y="2444"/>
            <a:chExt cx="81" cy="463"/>
          </a:xfrm>
        </p:grpSpPr>
        <p:sp>
          <p:nvSpPr>
            <p:cNvPr id="55562" name="Rectangle 266"/>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w="9525">
              <a:noFill/>
              <a:miter lim="800000"/>
              <a:headEnd/>
              <a:tailEnd/>
            </a:ln>
            <a:effectLst/>
          </p:spPr>
          <p:txBody>
            <a:bodyPr wrap="none" anchor="ctr"/>
            <a:lstStyle/>
            <a:p>
              <a:endParaRPr lang="th-TH"/>
            </a:p>
          </p:txBody>
        </p:sp>
        <p:sp>
          <p:nvSpPr>
            <p:cNvPr id="55563" name="Rectangle 267"/>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w="9525">
              <a:noFill/>
              <a:miter lim="800000"/>
              <a:headEnd/>
              <a:tailEnd/>
            </a:ln>
            <a:effectLst/>
          </p:spPr>
          <p:txBody>
            <a:bodyPr wrap="none" anchor="ctr"/>
            <a:lstStyle/>
            <a:p>
              <a:endParaRPr lang="th-TH"/>
            </a:p>
          </p:txBody>
        </p:sp>
      </p:grpSp>
      <p:grpSp>
        <p:nvGrpSpPr>
          <p:cNvPr id="55461" name="Group 268"/>
          <p:cNvGrpSpPr>
            <a:grpSpLocks/>
          </p:cNvGrpSpPr>
          <p:nvPr/>
        </p:nvGrpSpPr>
        <p:grpSpPr bwMode="auto">
          <a:xfrm>
            <a:off x="5843588" y="4048894"/>
            <a:ext cx="120650" cy="693737"/>
            <a:chOff x="1939" y="2444"/>
            <a:chExt cx="81" cy="463"/>
          </a:xfrm>
        </p:grpSpPr>
        <p:sp>
          <p:nvSpPr>
            <p:cNvPr id="55565" name="Rectangle 269"/>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w="9525">
              <a:noFill/>
              <a:miter lim="800000"/>
              <a:headEnd/>
              <a:tailEnd/>
            </a:ln>
            <a:effectLst/>
          </p:spPr>
          <p:txBody>
            <a:bodyPr wrap="none" anchor="ctr"/>
            <a:lstStyle/>
            <a:p>
              <a:endParaRPr lang="th-TH"/>
            </a:p>
          </p:txBody>
        </p:sp>
        <p:sp>
          <p:nvSpPr>
            <p:cNvPr id="55566" name="Rectangle 270"/>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w="9525">
              <a:noFill/>
              <a:miter lim="800000"/>
              <a:headEnd/>
              <a:tailEnd/>
            </a:ln>
            <a:effectLst/>
          </p:spPr>
          <p:txBody>
            <a:bodyPr wrap="none" anchor="ctr"/>
            <a:lstStyle/>
            <a:p>
              <a:endParaRPr lang="th-TH"/>
            </a:p>
          </p:txBody>
        </p:sp>
      </p:grpSp>
      <p:grpSp>
        <p:nvGrpSpPr>
          <p:cNvPr id="55464" name="Group 271"/>
          <p:cNvGrpSpPr>
            <a:grpSpLocks/>
          </p:cNvGrpSpPr>
          <p:nvPr/>
        </p:nvGrpSpPr>
        <p:grpSpPr bwMode="auto">
          <a:xfrm>
            <a:off x="706438" y="3444056"/>
            <a:ext cx="7731125" cy="1905000"/>
            <a:chOff x="445" y="1744"/>
            <a:chExt cx="4870" cy="1200"/>
          </a:xfrm>
        </p:grpSpPr>
        <p:grpSp>
          <p:nvGrpSpPr>
            <p:cNvPr id="55467" name="Group 272"/>
            <p:cNvGrpSpPr>
              <a:grpSpLocks/>
            </p:cNvGrpSpPr>
            <p:nvPr/>
          </p:nvGrpSpPr>
          <p:grpSpPr bwMode="auto">
            <a:xfrm>
              <a:off x="445" y="1744"/>
              <a:ext cx="734" cy="1200"/>
              <a:chOff x="448" y="1746"/>
              <a:chExt cx="724" cy="1188"/>
            </a:xfrm>
          </p:grpSpPr>
          <p:grpSp>
            <p:nvGrpSpPr>
              <p:cNvPr id="55470" name="Group 273"/>
              <p:cNvGrpSpPr>
                <a:grpSpLocks/>
              </p:cNvGrpSpPr>
              <p:nvPr/>
            </p:nvGrpSpPr>
            <p:grpSpPr bwMode="auto">
              <a:xfrm>
                <a:off x="454" y="1752"/>
                <a:ext cx="712" cy="1176"/>
                <a:chOff x="454" y="1752"/>
                <a:chExt cx="712" cy="1176"/>
              </a:xfrm>
            </p:grpSpPr>
            <p:sp>
              <p:nvSpPr>
                <p:cNvPr id="55570" name="Freeform 274"/>
                <p:cNvSpPr>
                  <a:spLocks/>
                </p:cNvSpPr>
                <p:nvPr/>
              </p:nvSpPr>
              <p:spPr bwMode="auto">
                <a:xfrm>
                  <a:off x="454" y="1752"/>
                  <a:ext cx="16" cy="1172"/>
                </a:xfrm>
                <a:custGeom>
                  <a:avLst/>
                  <a:gdLst/>
                  <a:ahLst/>
                  <a:cxnLst>
                    <a:cxn ang="0">
                      <a:pos x="0" y="0"/>
                    </a:cxn>
                    <a:cxn ang="0">
                      <a:pos x="0" y="1018"/>
                    </a:cxn>
                    <a:cxn ang="0">
                      <a:pos x="0" y="1172"/>
                    </a:cxn>
                    <a:cxn ang="0">
                      <a:pos x="16" y="1156"/>
                    </a:cxn>
                    <a:cxn ang="0">
                      <a:pos x="16" y="1018"/>
                    </a:cxn>
                    <a:cxn ang="0">
                      <a:pos x="16" y="0"/>
                    </a:cxn>
                    <a:cxn ang="0">
                      <a:pos x="0" y="0"/>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w="9525">
                  <a:noFill/>
                  <a:round/>
                  <a:headEnd/>
                  <a:tailEnd/>
                </a:ln>
              </p:spPr>
              <p:txBody>
                <a:bodyPr/>
                <a:lstStyle/>
                <a:p>
                  <a:endParaRPr lang="th-TH"/>
                </a:p>
              </p:txBody>
            </p:sp>
            <p:sp>
              <p:nvSpPr>
                <p:cNvPr id="55571" name="Freeform 275"/>
                <p:cNvSpPr>
                  <a:spLocks/>
                </p:cNvSpPr>
                <p:nvPr/>
              </p:nvSpPr>
              <p:spPr bwMode="auto">
                <a:xfrm>
                  <a:off x="458" y="2912"/>
                  <a:ext cx="708" cy="16"/>
                </a:xfrm>
                <a:custGeom>
                  <a:avLst/>
                  <a:gdLst/>
                  <a:ahLst/>
                  <a:cxnLst>
                    <a:cxn ang="0">
                      <a:pos x="358" y="1"/>
                    </a:cxn>
                    <a:cxn ang="0">
                      <a:pos x="24" y="1"/>
                    </a:cxn>
                    <a:cxn ang="0">
                      <a:pos x="8" y="1"/>
                    </a:cxn>
                    <a:cxn ang="0">
                      <a:pos x="0" y="8"/>
                    </a:cxn>
                    <a:cxn ang="0">
                      <a:pos x="24" y="8"/>
                    </a:cxn>
                    <a:cxn ang="0">
                      <a:pos x="358" y="8"/>
                    </a:cxn>
                    <a:cxn ang="0">
                      <a:pos x="358" y="0"/>
                    </a:cxn>
                    <a:cxn ang="0">
                      <a:pos x="358" y="1"/>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w="9525">
                  <a:noFill/>
                  <a:round/>
                  <a:headEnd/>
                  <a:tailEnd/>
                </a:ln>
              </p:spPr>
              <p:txBody>
                <a:bodyPr/>
                <a:lstStyle/>
                <a:p>
                  <a:endParaRPr lang="th-TH"/>
                </a:p>
              </p:txBody>
            </p:sp>
          </p:grpSp>
          <p:sp>
            <p:nvSpPr>
              <p:cNvPr id="55572" name="Freeform 276"/>
              <p:cNvSpPr>
                <a:spLocks noEditPoints="1"/>
              </p:cNvSpPr>
              <p:nvPr/>
            </p:nvSpPr>
            <p:spPr bwMode="auto">
              <a:xfrm>
                <a:off x="448" y="1746"/>
                <a:ext cx="724" cy="1188"/>
              </a:xfrm>
              <a:custGeom>
                <a:avLst/>
                <a:gdLst/>
                <a:ahLst/>
                <a:cxnLst>
                  <a:cxn ang="0">
                    <a:pos x="366" y="599"/>
                  </a:cxn>
                  <a:cxn ang="0">
                    <a:pos x="366" y="517"/>
                  </a:cxn>
                  <a:cxn ang="0">
                    <a:pos x="366" y="2"/>
                  </a:cxn>
                  <a:cxn ang="0">
                    <a:pos x="365" y="0"/>
                  </a:cxn>
                  <a:cxn ang="0">
                    <a:pos x="365" y="0"/>
                  </a:cxn>
                  <a:cxn ang="0">
                    <a:pos x="29" y="0"/>
                  </a:cxn>
                  <a:cxn ang="0">
                    <a:pos x="2" y="0"/>
                  </a:cxn>
                  <a:cxn ang="0">
                    <a:pos x="0" y="1"/>
                  </a:cxn>
                  <a:cxn ang="0">
                    <a:pos x="0" y="2"/>
                  </a:cxn>
                  <a:cxn ang="0">
                    <a:pos x="0" y="517"/>
                  </a:cxn>
                  <a:cxn ang="0">
                    <a:pos x="0" y="599"/>
                  </a:cxn>
                  <a:cxn ang="0">
                    <a:pos x="2" y="600"/>
                  </a:cxn>
                  <a:cxn ang="0">
                    <a:pos x="2" y="600"/>
                  </a:cxn>
                  <a:cxn ang="0">
                    <a:pos x="2" y="600"/>
                  </a:cxn>
                  <a:cxn ang="0">
                    <a:pos x="29" y="600"/>
                  </a:cxn>
                  <a:cxn ang="0">
                    <a:pos x="365" y="600"/>
                  </a:cxn>
                  <a:cxn ang="0">
                    <a:pos x="366" y="599"/>
                  </a:cxn>
                  <a:cxn ang="0">
                    <a:pos x="366" y="599"/>
                  </a:cxn>
                  <a:cxn ang="0">
                    <a:pos x="3" y="517"/>
                  </a:cxn>
                  <a:cxn ang="0">
                    <a:pos x="3" y="3"/>
                  </a:cxn>
                  <a:cxn ang="0">
                    <a:pos x="11" y="3"/>
                  </a:cxn>
                  <a:cxn ang="0">
                    <a:pos x="11" y="517"/>
                  </a:cxn>
                  <a:cxn ang="0">
                    <a:pos x="11" y="587"/>
                  </a:cxn>
                  <a:cxn ang="0">
                    <a:pos x="3" y="595"/>
                  </a:cxn>
                  <a:cxn ang="0">
                    <a:pos x="3" y="517"/>
                  </a:cxn>
                  <a:cxn ang="0">
                    <a:pos x="363" y="597"/>
                  </a:cxn>
                  <a:cxn ang="0">
                    <a:pos x="29" y="597"/>
                  </a:cxn>
                  <a:cxn ang="0">
                    <a:pos x="5" y="597"/>
                  </a:cxn>
                  <a:cxn ang="0">
                    <a:pos x="13" y="590"/>
                  </a:cxn>
                  <a:cxn ang="0">
                    <a:pos x="29" y="590"/>
                  </a:cxn>
                  <a:cxn ang="0">
                    <a:pos x="363" y="590"/>
                  </a:cxn>
                  <a:cxn ang="0">
                    <a:pos x="363" y="589"/>
                  </a:cxn>
                  <a:cxn ang="0">
                    <a:pos x="363" y="597"/>
                  </a:cxn>
                  <a:cxn ang="0">
                    <a:pos x="363" y="517"/>
                  </a:cxn>
                  <a:cxn ang="0">
                    <a:pos x="363" y="587"/>
                  </a:cxn>
                  <a:cxn ang="0">
                    <a:pos x="363" y="587"/>
                  </a:cxn>
                  <a:cxn ang="0">
                    <a:pos x="29" y="587"/>
                  </a:cxn>
                  <a:cxn ang="0">
                    <a:pos x="14" y="587"/>
                  </a:cxn>
                  <a:cxn ang="0">
                    <a:pos x="14" y="517"/>
                  </a:cxn>
                  <a:cxn ang="0">
                    <a:pos x="14" y="3"/>
                  </a:cxn>
                  <a:cxn ang="0">
                    <a:pos x="29" y="3"/>
                  </a:cxn>
                  <a:cxn ang="0">
                    <a:pos x="363" y="3"/>
                  </a:cxn>
                  <a:cxn ang="0">
                    <a:pos x="363" y="517"/>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w="9525">
                <a:noFill/>
                <a:round/>
                <a:headEnd/>
                <a:tailEnd/>
              </a:ln>
            </p:spPr>
            <p:txBody>
              <a:bodyPr/>
              <a:lstStyle/>
              <a:p>
                <a:endParaRPr lang="th-TH"/>
              </a:p>
            </p:txBody>
          </p:sp>
        </p:grpSp>
        <p:grpSp>
          <p:nvGrpSpPr>
            <p:cNvPr id="55473" name="Group 277"/>
            <p:cNvGrpSpPr>
              <a:grpSpLocks/>
            </p:cNvGrpSpPr>
            <p:nvPr/>
          </p:nvGrpSpPr>
          <p:grpSpPr bwMode="auto">
            <a:xfrm>
              <a:off x="1225" y="1744"/>
              <a:ext cx="734" cy="1200"/>
              <a:chOff x="448" y="1746"/>
              <a:chExt cx="724" cy="1188"/>
            </a:xfrm>
          </p:grpSpPr>
          <p:grpSp>
            <p:nvGrpSpPr>
              <p:cNvPr id="55476" name="Group 278"/>
              <p:cNvGrpSpPr>
                <a:grpSpLocks/>
              </p:cNvGrpSpPr>
              <p:nvPr/>
            </p:nvGrpSpPr>
            <p:grpSpPr bwMode="auto">
              <a:xfrm>
                <a:off x="454" y="1752"/>
                <a:ext cx="712" cy="1176"/>
                <a:chOff x="454" y="1752"/>
                <a:chExt cx="712" cy="1176"/>
              </a:xfrm>
            </p:grpSpPr>
            <p:sp>
              <p:nvSpPr>
                <p:cNvPr id="55575" name="Freeform 279"/>
                <p:cNvSpPr>
                  <a:spLocks/>
                </p:cNvSpPr>
                <p:nvPr/>
              </p:nvSpPr>
              <p:spPr bwMode="auto">
                <a:xfrm>
                  <a:off x="454" y="1752"/>
                  <a:ext cx="16" cy="1172"/>
                </a:xfrm>
                <a:custGeom>
                  <a:avLst/>
                  <a:gdLst/>
                  <a:ahLst/>
                  <a:cxnLst>
                    <a:cxn ang="0">
                      <a:pos x="0" y="0"/>
                    </a:cxn>
                    <a:cxn ang="0">
                      <a:pos x="0" y="1018"/>
                    </a:cxn>
                    <a:cxn ang="0">
                      <a:pos x="0" y="1172"/>
                    </a:cxn>
                    <a:cxn ang="0">
                      <a:pos x="16" y="1156"/>
                    </a:cxn>
                    <a:cxn ang="0">
                      <a:pos x="16" y="1018"/>
                    </a:cxn>
                    <a:cxn ang="0">
                      <a:pos x="16" y="0"/>
                    </a:cxn>
                    <a:cxn ang="0">
                      <a:pos x="0" y="0"/>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w="9525">
                  <a:noFill/>
                  <a:round/>
                  <a:headEnd/>
                  <a:tailEnd/>
                </a:ln>
              </p:spPr>
              <p:txBody>
                <a:bodyPr/>
                <a:lstStyle/>
                <a:p>
                  <a:endParaRPr lang="th-TH"/>
                </a:p>
              </p:txBody>
            </p:sp>
            <p:sp>
              <p:nvSpPr>
                <p:cNvPr id="55576" name="Freeform 280"/>
                <p:cNvSpPr>
                  <a:spLocks/>
                </p:cNvSpPr>
                <p:nvPr/>
              </p:nvSpPr>
              <p:spPr bwMode="auto">
                <a:xfrm>
                  <a:off x="458" y="2912"/>
                  <a:ext cx="708" cy="16"/>
                </a:xfrm>
                <a:custGeom>
                  <a:avLst/>
                  <a:gdLst/>
                  <a:ahLst/>
                  <a:cxnLst>
                    <a:cxn ang="0">
                      <a:pos x="358" y="1"/>
                    </a:cxn>
                    <a:cxn ang="0">
                      <a:pos x="24" y="1"/>
                    </a:cxn>
                    <a:cxn ang="0">
                      <a:pos x="8" y="1"/>
                    </a:cxn>
                    <a:cxn ang="0">
                      <a:pos x="0" y="8"/>
                    </a:cxn>
                    <a:cxn ang="0">
                      <a:pos x="24" y="8"/>
                    </a:cxn>
                    <a:cxn ang="0">
                      <a:pos x="358" y="8"/>
                    </a:cxn>
                    <a:cxn ang="0">
                      <a:pos x="358" y="0"/>
                    </a:cxn>
                    <a:cxn ang="0">
                      <a:pos x="358" y="1"/>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w="9525">
                  <a:noFill/>
                  <a:round/>
                  <a:headEnd/>
                  <a:tailEnd/>
                </a:ln>
              </p:spPr>
              <p:txBody>
                <a:bodyPr/>
                <a:lstStyle/>
                <a:p>
                  <a:endParaRPr lang="th-TH"/>
                </a:p>
              </p:txBody>
            </p:sp>
          </p:grpSp>
          <p:sp>
            <p:nvSpPr>
              <p:cNvPr id="55577" name="Freeform 281"/>
              <p:cNvSpPr>
                <a:spLocks noEditPoints="1"/>
              </p:cNvSpPr>
              <p:nvPr/>
            </p:nvSpPr>
            <p:spPr bwMode="auto">
              <a:xfrm>
                <a:off x="448" y="1746"/>
                <a:ext cx="724" cy="1188"/>
              </a:xfrm>
              <a:custGeom>
                <a:avLst/>
                <a:gdLst/>
                <a:ahLst/>
                <a:cxnLst>
                  <a:cxn ang="0">
                    <a:pos x="366" y="599"/>
                  </a:cxn>
                  <a:cxn ang="0">
                    <a:pos x="366" y="517"/>
                  </a:cxn>
                  <a:cxn ang="0">
                    <a:pos x="366" y="2"/>
                  </a:cxn>
                  <a:cxn ang="0">
                    <a:pos x="365" y="0"/>
                  </a:cxn>
                  <a:cxn ang="0">
                    <a:pos x="365" y="0"/>
                  </a:cxn>
                  <a:cxn ang="0">
                    <a:pos x="29" y="0"/>
                  </a:cxn>
                  <a:cxn ang="0">
                    <a:pos x="2" y="0"/>
                  </a:cxn>
                  <a:cxn ang="0">
                    <a:pos x="0" y="1"/>
                  </a:cxn>
                  <a:cxn ang="0">
                    <a:pos x="0" y="2"/>
                  </a:cxn>
                  <a:cxn ang="0">
                    <a:pos x="0" y="517"/>
                  </a:cxn>
                  <a:cxn ang="0">
                    <a:pos x="0" y="599"/>
                  </a:cxn>
                  <a:cxn ang="0">
                    <a:pos x="2" y="600"/>
                  </a:cxn>
                  <a:cxn ang="0">
                    <a:pos x="2" y="600"/>
                  </a:cxn>
                  <a:cxn ang="0">
                    <a:pos x="2" y="600"/>
                  </a:cxn>
                  <a:cxn ang="0">
                    <a:pos x="29" y="600"/>
                  </a:cxn>
                  <a:cxn ang="0">
                    <a:pos x="365" y="600"/>
                  </a:cxn>
                  <a:cxn ang="0">
                    <a:pos x="366" y="599"/>
                  </a:cxn>
                  <a:cxn ang="0">
                    <a:pos x="366" y="599"/>
                  </a:cxn>
                  <a:cxn ang="0">
                    <a:pos x="3" y="517"/>
                  </a:cxn>
                  <a:cxn ang="0">
                    <a:pos x="3" y="3"/>
                  </a:cxn>
                  <a:cxn ang="0">
                    <a:pos x="11" y="3"/>
                  </a:cxn>
                  <a:cxn ang="0">
                    <a:pos x="11" y="517"/>
                  </a:cxn>
                  <a:cxn ang="0">
                    <a:pos x="11" y="587"/>
                  </a:cxn>
                  <a:cxn ang="0">
                    <a:pos x="3" y="595"/>
                  </a:cxn>
                  <a:cxn ang="0">
                    <a:pos x="3" y="517"/>
                  </a:cxn>
                  <a:cxn ang="0">
                    <a:pos x="363" y="597"/>
                  </a:cxn>
                  <a:cxn ang="0">
                    <a:pos x="29" y="597"/>
                  </a:cxn>
                  <a:cxn ang="0">
                    <a:pos x="5" y="597"/>
                  </a:cxn>
                  <a:cxn ang="0">
                    <a:pos x="13" y="590"/>
                  </a:cxn>
                  <a:cxn ang="0">
                    <a:pos x="29" y="590"/>
                  </a:cxn>
                  <a:cxn ang="0">
                    <a:pos x="363" y="590"/>
                  </a:cxn>
                  <a:cxn ang="0">
                    <a:pos x="363" y="589"/>
                  </a:cxn>
                  <a:cxn ang="0">
                    <a:pos x="363" y="597"/>
                  </a:cxn>
                  <a:cxn ang="0">
                    <a:pos x="363" y="517"/>
                  </a:cxn>
                  <a:cxn ang="0">
                    <a:pos x="363" y="587"/>
                  </a:cxn>
                  <a:cxn ang="0">
                    <a:pos x="363" y="587"/>
                  </a:cxn>
                  <a:cxn ang="0">
                    <a:pos x="29" y="587"/>
                  </a:cxn>
                  <a:cxn ang="0">
                    <a:pos x="14" y="587"/>
                  </a:cxn>
                  <a:cxn ang="0">
                    <a:pos x="14" y="517"/>
                  </a:cxn>
                  <a:cxn ang="0">
                    <a:pos x="14" y="3"/>
                  </a:cxn>
                  <a:cxn ang="0">
                    <a:pos x="29" y="3"/>
                  </a:cxn>
                  <a:cxn ang="0">
                    <a:pos x="363" y="3"/>
                  </a:cxn>
                  <a:cxn ang="0">
                    <a:pos x="363" y="517"/>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w="9525">
                <a:noFill/>
                <a:round/>
                <a:headEnd/>
                <a:tailEnd/>
              </a:ln>
            </p:spPr>
            <p:txBody>
              <a:bodyPr/>
              <a:lstStyle/>
              <a:p>
                <a:endParaRPr lang="th-TH"/>
              </a:p>
            </p:txBody>
          </p:sp>
        </p:grpSp>
        <p:grpSp>
          <p:nvGrpSpPr>
            <p:cNvPr id="55479" name="Group 282"/>
            <p:cNvGrpSpPr>
              <a:grpSpLocks/>
            </p:cNvGrpSpPr>
            <p:nvPr/>
          </p:nvGrpSpPr>
          <p:grpSpPr bwMode="auto">
            <a:xfrm flipH="1">
              <a:off x="4581" y="1744"/>
              <a:ext cx="734" cy="1200"/>
              <a:chOff x="448" y="1746"/>
              <a:chExt cx="724" cy="1188"/>
            </a:xfrm>
          </p:grpSpPr>
          <p:grpSp>
            <p:nvGrpSpPr>
              <p:cNvPr id="55482" name="Group 283"/>
              <p:cNvGrpSpPr>
                <a:grpSpLocks/>
              </p:cNvGrpSpPr>
              <p:nvPr/>
            </p:nvGrpSpPr>
            <p:grpSpPr bwMode="auto">
              <a:xfrm>
                <a:off x="454" y="1752"/>
                <a:ext cx="712" cy="1176"/>
                <a:chOff x="454" y="1752"/>
                <a:chExt cx="712" cy="1176"/>
              </a:xfrm>
            </p:grpSpPr>
            <p:sp>
              <p:nvSpPr>
                <p:cNvPr id="55580" name="Freeform 284"/>
                <p:cNvSpPr>
                  <a:spLocks/>
                </p:cNvSpPr>
                <p:nvPr/>
              </p:nvSpPr>
              <p:spPr bwMode="auto">
                <a:xfrm>
                  <a:off x="454" y="1752"/>
                  <a:ext cx="16" cy="1172"/>
                </a:xfrm>
                <a:custGeom>
                  <a:avLst/>
                  <a:gdLst/>
                  <a:ahLst/>
                  <a:cxnLst>
                    <a:cxn ang="0">
                      <a:pos x="0" y="0"/>
                    </a:cxn>
                    <a:cxn ang="0">
                      <a:pos x="0" y="1018"/>
                    </a:cxn>
                    <a:cxn ang="0">
                      <a:pos x="0" y="1172"/>
                    </a:cxn>
                    <a:cxn ang="0">
                      <a:pos x="16" y="1156"/>
                    </a:cxn>
                    <a:cxn ang="0">
                      <a:pos x="16" y="1018"/>
                    </a:cxn>
                    <a:cxn ang="0">
                      <a:pos x="16" y="0"/>
                    </a:cxn>
                    <a:cxn ang="0">
                      <a:pos x="0" y="0"/>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w="9525">
                  <a:noFill/>
                  <a:round/>
                  <a:headEnd/>
                  <a:tailEnd/>
                </a:ln>
              </p:spPr>
              <p:txBody>
                <a:bodyPr/>
                <a:lstStyle/>
                <a:p>
                  <a:endParaRPr lang="th-TH"/>
                </a:p>
              </p:txBody>
            </p:sp>
            <p:sp>
              <p:nvSpPr>
                <p:cNvPr id="55581" name="Freeform 285"/>
                <p:cNvSpPr>
                  <a:spLocks/>
                </p:cNvSpPr>
                <p:nvPr/>
              </p:nvSpPr>
              <p:spPr bwMode="auto">
                <a:xfrm>
                  <a:off x="458" y="2912"/>
                  <a:ext cx="708" cy="16"/>
                </a:xfrm>
                <a:custGeom>
                  <a:avLst/>
                  <a:gdLst/>
                  <a:ahLst/>
                  <a:cxnLst>
                    <a:cxn ang="0">
                      <a:pos x="358" y="1"/>
                    </a:cxn>
                    <a:cxn ang="0">
                      <a:pos x="24" y="1"/>
                    </a:cxn>
                    <a:cxn ang="0">
                      <a:pos x="8" y="1"/>
                    </a:cxn>
                    <a:cxn ang="0">
                      <a:pos x="0" y="8"/>
                    </a:cxn>
                    <a:cxn ang="0">
                      <a:pos x="24" y="8"/>
                    </a:cxn>
                    <a:cxn ang="0">
                      <a:pos x="358" y="8"/>
                    </a:cxn>
                    <a:cxn ang="0">
                      <a:pos x="358" y="0"/>
                    </a:cxn>
                    <a:cxn ang="0">
                      <a:pos x="358" y="1"/>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w="9525">
                  <a:noFill/>
                  <a:round/>
                  <a:headEnd/>
                  <a:tailEnd/>
                </a:ln>
              </p:spPr>
              <p:txBody>
                <a:bodyPr/>
                <a:lstStyle/>
                <a:p>
                  <a:endParaRPr lang="th-TH"/>
                </a:p>
              </p:txBody>
            </p:sp>
          </p:grpSp>
          <p:sp>
            <p:nvSpPr>
              <p:cNvPr id="55582" name="Freeform 286"/>
              <p:cNvSpPr>
                <a:spLocks noEditPoints="1"/>
              </p:cNvSpPr>
              <p:nvPr/>
            </p:nvSpPr>
            <p:spPr bwMode="auto">
              <a:xfrm>
                <a:off x="448" y="1746"/>
                <a:ext cx="724" cy="1188"/>
              </a:xfrm>
              <a:custGeom>
                <a:avLst/>
                <a:gdLst/>
                <a:ahLst/>
                <a:cxnLst>
                  <a:cxn ang="0">
                    <a:pos x="366" y="599"/>
                  </a:cxn>
                  <a:cxn ang="0">
                    <a:pos x="366" y="517"/>
                  </a:cxn>
                  <a:cxn ang="0">
                    <a:pos x="366" y="2"/>
                  </a:cxn>
                  <a:cxn ang="0">
                    <a:pos x="365" y="0"/>
                  </a:cxn>
                  <a:cxn ang="0">
                    <a:pos x="365" y="0"/>
                  </a:cxn>
                  <a:cxn ang="0">
                    <a:pos x="29" y="0"/>
                  </a:cxn>
                  <a:cxn ang="0">
                    <a:pos x="2" y="0"/>
                  </a:cxn>
                  <a:cxn ang="0">
                    <a:pos x="0" y="1"/>
                  </a:cxn>
                  <a:cxn ang="0">
                    <a:pos x="0" y="2"/>
                  </a:cxn>
                  <a:cxn ang="0">
                    <a:pos x="0" y="517"/>
                  </a:cxn>
                  <a:cxn ang="0">
                    <a:pos x="0" y="599"/>
                  </a:cxn>
                  <a:cxn ang="0">
                    <a:pos x="2" y="600"/>
                  </a:cxn>
                  <a:cxn ang="0">
                    <a:pos x="2" y="600"/>
                  </a:cxn>
                  <a:cxn ang="0">
                    <a:pos x="2" y="600"/>
                  </a:cxn>
                  <a:cxn ang="0">
                    <a:pos x="29" y="600"/>
                  </a:cxn>
                  <a:cxn ang="0">
                    <a:pos x="365" y="600"/>
                  </a:cxn>
                  <a:cxn ang="0">
                    <a:pos x="366" y="599"/>
                  </a:cxn>
                  <a:cxn ang="0">
                    <a:pos x="366" y="599"/>
                  </a:cxn>
                  <a:cxn ang="0">
                    <a:pos x="3" y="517"/>
                  </a:cxn>
                  <a:cxn ang="0">
                    <a:pos x="3" y="3"/>
                  </a:cxn>
                  <a:cxn ang="0">
                    <a:pos x="11" y="3"/>
                  </a:cxn>
                  <a:cxn ang="0">
                    <a:pos x="11" y="517"/>
                  </a:cxn>
                  <a:cxn ang="0">
                    <a:pos x="11" y="587"/>
                  </a:cxn>
                  <a:cxn ang="0">
                    <a:pos x="3" y="595"/>
                  </a:cxn>
                  <a:cxn ang="0">
                    <a:pos x="3" y="517"/>
                  </a:cxn>
                  <a:cxn ang="0">
                    <a:pos x="363" y="597"/>
                  </a:cxn>
                  <a:cxn ang="0">
                    <a:pos x="29" y="597"/>
                  </a:cxn>
                  <a:cxn ang="0">
                    <a:pos x="5" y="597"/>
                  </a:cxn>
                  <a:cxn ang="0">
                    <a:pos x="13" y="590"/>
                  </a:cxn>
                  <a:cxn ang="0">
                    <a:pos x="29" y="590"/>
                  </a:cxn>
                  <a:cxn ang="0">
                    <a:pos x="363" y="590"/>
                  </a:cxn>
                  <a:cxn ang="0">
                    <a:pos x="363" y="589"/>
                  </a:cxn>
                  <a:cxn ang="0">
                    <a:pos x="363" y="597"/>
                  </a:cxn>
                  <a:cxn ang="0">
                    <a:pos x="363" y="517"/>
                  </a:cxn>
                  <a:cxn ang="0">
                    <a:pos x="363" y="587"/>
                  </a:cxn>
                  <a:cxn ang="0">
                    <a:pos x="363" y="587"/>
                  </a:cxn>
                  <a:cxn ang="0">
                    <a:pos x="29" y="587"/>
                  </a:cxn>
                  <a:cxn ang="0">
                    <a:pos x="14" y="587"/>
                  </a:cxn>
                  <a:cxn ang="0">
                    <a:pos x="14" y="517"/>
                  </a:cxn>
                  <a:cxn ang="0">
                    <a:pos x="14" y="3"/>
                  </a:cxn>
                  <a:cxn ang="0">
                    <a:pos x="29" y="3"/>
                  </a:cxn>
                  <a:cxn ang="0">
                    <a:pos x="363" y="3"/>
                  </a:cxn>
                  <a:cxn ang="0">
                    <a:pos x="363" y="517"/>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w="9525">
                <a:noFill/>
                <a:round/>
                <a:headEnd/>
                <a:tailEnd/>
              </a:ln>
            </p:spPr>
            <p:txBody>
              <a:bodyPr/>
              <a:lstStyle/>
              <a:p>
                <a:endParaRPr lang="th-TH"/>
              </a:p>
            </p:txBody>
          </p:sp>
        </p:grpSp>
        <p:grpSp>
          <p:nvGrpSpPr>
            <p:cNvPr id="55485" name="Group 287"/>
            <p:cNvGrpSpPr>
              <a:grpSpLocks/>
            </p:cNvGrpSpPr>
            <p:nvPr/>
          </p:nvGrpSpPr>
          <p:grpSpPr bwMode="auto">
            <a:xfrm flipH="1">
              <a:off x="3799" y="1744"/>
              <a:ext cx="734" cy="1200"/>
              <a:chOff x="448" y="1746"/>
              <a:chExt cx="724" cy="1188"/>
            </a:xfrm>
          </p:grpSpPr>
          <p:grpSp>
            <p:nvGrpSpPr>
              <p:cNvPr id="55488" name="Group 288"/>
              <p:cNvGrpSpPr>
                <a:grpSpLocks/>
              </p:cNvGrpSpPr>
              <p:nvPr/>
            </p:nvGrpSpPr>
            <p:grpSpPr bwMode="auto">
              <a:xfrm>
                <a:off x="454" y="1752"/>
                <a:ext cx="712" cy="1176"/>
                <a:chOff x="454" y="1752"/>
                <a:chExt cx="712" cy="1176"/>
              </a:xfrm>
            </p:grpSpPr>
            <p:sp>
              <p:nvSpPr>
                <p:cNvPr id="55585" name="Freeform 289"/>
                <p:cNvSpPr>
                  <a:spLocks/>
                </p:cNvSpPr>
                <p:nvPr/>
              </p:nvSpPr>
              <p:spPr bwMode="auto">
                <a:xfrm>
                  <a:off x="454" y="1752"/>
                  <a:ext cx="16" cy="1172"/>
                </a:xfrm>
                <a:custGeom>
                  <a:avLst/>
                  <a:gdLst/>
                  <a:ahLst/>
                  <a:cxnLst>
                    <a:cxn ang="0">
                      <a:pos x="0" y="0"/>
                    </a:cxn>
                    <a:cxn ang="0">
                      <a:pos x="0" y="1018"/>
                    </a:cxn>
                    <a:cxn ang="0">
                      <a:pos x="0" y="1172"/>
                    </a:cxn>
                    <a:cxn ang="0">
                      <a:pos x="16" y="1156"/>
                    </a:cxn>
                    <a:cxn ang="0">
                      <a:pos x="16" y="1018"/>
                    </a:cxn>
                    <a:cxn ang="0">
                      <a:pos x="16" y="0"/>
                    </a:cxn>
                    <a:cxn ang="0">
                      <a:pos x="0" y="0"/>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w="9525">
                  <a:noFill/>
                  <a:round/>
                  <a:headEnd/>
                  <a:tailEnd/>
                </a:ln>
              </p:spPr>
              <p:txBody>
                <a:bodyPr/>
                <a:lstStyle/>
                <a:p>
                  <a:endParaRPr lang="th-TH"/>
                </a:p>
              </p:txBody>
            </p:sp>
            <p:sp>
              <p:nvSpPr>
                <p:cNvPr id="55586" name="Freeform 290"/>
                <p:cNvSpPr>
                  <a:spLocks/>
                </p:cNvSpPr>
                <p:nvPr/>
              </p:nvSpPr>
              <p:spPr bwMode="auto">
                <a:xfrm>
                  <a:off x="458" y="2912"/>
                  <a:ext cx="708" cy="16"/>
                </a:xfrm>
                <a:custGeom>
                  <a:avLst/>
                  <a:gdLst/>
                  <a:ahLst/>
                  <a:cxnLst>
                    <a:cxn ang="0">
                      <a:pos x="358" y="1"/>
                    </a:cxn>
                    <a:cxn ang="0">
                      <a:pos x="24" y="1"/>
                    </a:cxn>
                    <a:cxn ang="0">
                      <a:pos x="8" y="1"/>
                    </a:cxn>
                    <a:cxn ang="0">
                      <a:pos x="0" y="8"/>
                    </a:cxn>
                    <a:cxn ang="0">
                      <a:pos x="24" y="8"/>
                    </a:cxn>
                    <a:cxn ang="0">
                      <a:pos x="358" y="8"/>
                    </a:cxn>
                    <a:cxn ang="0">
                      <a:pos x="358" y="0"/>
                    </a:cxn>
                    <a:cxn ang="0">
                      <a:pos x="358" y="1"/>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w="9525">
                  <a:noFill/>
                  <a:round/>
                  <a:headEnd/>
                  <a:tailEnd/>
                </a:ln>
              </p:spPr>
              <p:txBody>
                <a:bodyPr/>
                <a:lstStyle/>
                <a:p>
                  <a:endParaRPr lang="th-TH"/>
                </a:p>
              </p:txBody>
            </p:sp>
          </p:grpSp>
          <p:sp>
            <p:nvSpPr>
              <p:cNvPr id="55587" name="Freeform 291"/>
              <p:cNvSpPr>
                <a:spLocks noEditPoints="1"/>
              </p:cNvSpPr>
              <p:nvPr/>
            </p:nvSpPr>
            <p:spPr bwMode="auto">
              <a:xfrm>
                <a:off x="448" y="1746"/>
                <a:ext cx="724" cy="1188"/>
              </a:xfrm>
              <a:custGeom>
                <a:avLst/>
                <a:gdLst/>
                <a:ahLst/>
                <a:cxnLst>
                  <a:cxn ang="0">
                    <a:pos x="366" y="599"/>
                  </a:cxn>
                  <a:cxn ang="0">
                    <a:pos x="366" y="517"/>
                  </a:cxn>
                  <a:cxn ang="0">
                    <a:pos x="366" y="2"/>
                  </a:cxn>
                  <a:cxn ang="0">
                    <a:pos x="365" y="0"/>
                  </a:cxn>
                  <a:cxn ang="0">
                    <a:pos x="365" y="0"/>
                  </a:cxn>
                  <a:cxn ang="0">
                    <a:pos x="29" y="0"/>
                  </a:cxn>
                  <a:cxn ang="0">
                    <a:pos x="2" y="0"/>
                  </a:cxn>
                  <a:cxn ang="0">
                    <a:pos x="0" y="1"/>
                  </a:cxn>
                  <a:cxn ang="0">
                    <a:pos x="0" y="2"/>
                  </a:cxn>
                  <a:cxn ang="0">
                    <a:pos x="0" y="517"/>
                  </a:cxn>
                  <a:cxn ang="0">
                    <a:pos x="0" y="599"/>
                  </a:cxn>
                  <a:cxn ang="0">
                    <a:pos x="2" y="600"/>
                  </a:cxn>
                  <a:cxn ang="0">
                    <a:pos x="2" y="600"/>
                  </a:cxn>
                  <a:cxn ang="0">
                    <a:pos x="2" y="600"/>
                  </a:cxn>
                  <a:cxn ang="0">
                    <a:pos x="29" y="600"/>
                  </a:cxn>
                  <a:cxn ang="0">
                    <a:pos x="365" y="600"/>
                  </a:cxn>
                  <a:cxn ang="0">
                    <a:pos x="366" y="599"/>
                  </a:cxn>
                  <a:cxn ang="0">
                    <a:pos x="366" y="599"/>
                  </a:cxn>
                  <a:cxn ang="0">
                    <a:pos x="3" y="517"/>
                  </a:cxn>
                  <a:cxn ang="0">
                    <a:pos x="3" y="3"/>
                  </a:cxn>
                  <a:cxn ang="0">
                    <a:pos x="11" y="3"/>
                  </a:cxn>
                  <a:cxn ang="0">
                    <a:pos x="11" y="517"/>
                  </a:cxn>
                  <a:cxn ang="0">
                    <a:pos x="11" y="587"/>
                  </a:cxn>
                  <a:cxn ang="0">
                    <a:pos x="3" y="595"/>
                  </a:cxn>
                  <a:cxn ang="0">
                    <a:pos x="3" y="517"/>
                  </a:cxn>
                  <a:cxn ang="0">
                    <a:pos x="363" y="597"/>
                  </a:cxn>
                  <a:cxn ang="0">
                    <a:pos x="29" y="597"/>
                  </a:cxn>
                  <a:cxn ang="0">
                    <a:pos x="5" y="597"/>
                  </a:cxn>
                  <a:cxn ang="0">
                    <a:pos x="13" y="590"/>
                  </a:cxn>
                  <a:cxn ang="0">
                    <a:pos x="29" y="590"/>
                  </a:cxn>
                  <a:cxn ang="0">
                    <a:pos x="363" y="590"/>
                  </a:cxn>
                  <a:cxn ang="0">
                    <a:pos x="363" y="589"/>
                  </a:cxn>
                  <a:cxn ang="0">
                    <a:pos x="363" y="597"/>
                  </a:cxn>
                  <a:cxn ang="0">
                    <a:pos x="363" y="517"/>
                  </a:cxn>
                  <a:cxn ang="0">
                    <a:pos x="363" y="587"/>
                  </a:cxn>
                  <a:cxn ang="0">
                    <a:pos x="363" y="587"/>
                  </a:cxn>
                  <a:cxn ang="0">
                    <a:pos x="29" y="587"/>
                  </a:cxn>
                  <a:cxn ang="0">
                    <a:pos x="14" y="587"/>
                  </a:cxn>
                  <a:cxn ang="0">
                    <a:pos x="14" y="517"/>
                  </a:cxn>
                  <a:cxn ang="0">
                    <a:pos x="14" y="3"/>
                  </a:cxn>
                  <a:cxn ang="0">
                    <a:pos x="29" y="3"/>
                  </a:cxn>
                  <a:cxn ang="0">
                    <a:pos x="363" y="3"/>
                  </a:cxn>
                  <a:cxn ang="0">
                    <a:pos x="363" y="517"/>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w="9525">
                <a:noFill/>
                <a:round/>
                <a:headEnd/>
                <a:tailEnd/>
              </a:ln>
            </p:spPr>
            <p:txBody>
              <a:bodyPr/>
              <a:lstStyle/>
              <a:p>
                <a:endParaRPr lang="th-TH"/>
              </a:p>
            </p:txBody>
          </p:sp>
        </p:grpSp>
        <p:sp>
          <p:nvSpPr>
            <p:cNvPr id="55588" name="Rectangle 292"/>
            <p:cNvSpPr>
              <a:spLocks noChangeArrowheads="1"/>
            </p:cNvSpPr>
            <p:nvPr/>
          </p:nvSpPr>
          <p:spPr bwMode="auto">
            <a:xfrm>
              <a:off x="2126" y="2922"/>
              <a:ext cx="726" cy="22"/>
            </a:xfrm>
            <a:prstGeom prst="rect">
              <a:avLst/>
            </a:prstGeom>
            <a:solidFill>
              <a:srgbClr val="4D4D4D"/>
            </a:solidFill>
            <a:ln w="11430">
              <a:solidFill>
                <a:srgbClr val="1C1C1C"/>
              </a:solidFill>
              <a:miter lim="800000"/>
              <a:headEnd/>
              <a:tailEnd/>
            </a:ln>
            <a:effectLst/>
          </p:spPr>
          <p:txBody>
            <a:bodyPr wrap="none" anchor="ctr"/>
            <a:lstStyle/>
            <a:p>
              <a:endParaRPr lang="th-TH"/>
            </a:p>
          </p:txBody>
        </p:sp>
        <p:sp>
          <p:nvSpPr>
            <p:cNvPr id="55589" name="Rectangle 293"/>
            <p:cNvSpPr>
              <a:spLocks noChangeArrowheads="1"/>
            </p:cNvSpPr>
            <p:nvPr/>
          </p:nvSpPr>
          <p:spPr bwMode="auto">
            <a:xfrm>
              <a:off x="2909" y="2922"/>
              <a:ext cx="726" cy="22"/>
            </a:xfrm>
            <a:prstGeom prst="rect">
              <a:avLst/>
            </a:prstGeom>
            <a:solidFill>
              <a:srgbClr val="4D4D4D"/>
            </a:solidFill>
            <a:ln w="11430">
              <a:solidFill>
                <a:srgbClr val="1C1C1C"/>
              </a:solidFill>
              <a:miter lim="800000"/>
              <a:headEnd/>
              <a:tailEnd/>
            </a:ln>
            <a:effectLst/>
          </p:spPr>
          <p:txBody>
            <a:bodyPr wrap="none" anchor="ctr"/>
            <a:lstStyle/>
            <a:p>
              <a:endParaRPr lang="th-TH"/>
            </a:p>
          </p:txBody>
        </p:sp>
      </p:grpSp>
      <p:sp>
        <p:nvSpPr>
          <p:cNvPr id="55558" name="Text Box 262"/>
          <p:cNvSpPr txBox="1">
            <a:spLocks noChangeArrowheads="1"/>
          </p:cNvSpPr>
          <p:nvPr/>
        </p:nvSpPr>
        <p:spPr bwMode="auto">
          <a:xfrm>
            <a:off x="2303463" y="533546"/>
            <a:ext cx="4629150" cy="1200329"/>
          </a:xfrm>
          <a:prstGeom prst="rect">
            <a:avLst/>
          </a:prstGeom>
          <a:noFill/>
          <a:ln w="9525">
            <a:noFill/>
            <a:miter lim="800000"/>
            <a:headEnd/>
            <a:tailEnd/>
          </a:ln>
          <a:effectLst/>
        </p:spPr>
        <p:txBody>
          <a:bodyPr anchor="ctr">
            <a:spAutoFit/>
          </a:bodyPr>
          <a:lstStyle/>
          <a:p>
            <a:pPr algn="ctr">
              <a:spcBef>
                <a:spcPct val="50000"/>
              </a:spcBef>
            </a:pPr>
            <a:r>
              <a:rPr lang="en-US" sz="7200" b="1" dirty="0" smtClean="0">
                <a:solidFill>
                  <a:srgbClr val="00053F"/>
                </a:solidFill>
              </a:rPr>
              <a:t>POST-TEST</a:t>
            </a:r>
            <a:endParaRPr lang="en-GB" sz="7200" b="1" dirty="0">
              <a:solidFill>
                <a:srgbClr val="00053F"/>
              </a:solidFill>
            </a:endParaRPr>
          </a:p>
        </p:txBody>
      </p:sp>
      <p:sp>
        <p:nvSpPr>
          <p:cNvPr id="55334" name="AutoShape 38"/>
          <p:cNvSpPr>
            <a:spLocks noChangeArrowheads="1"/>
          </p:cNvSpPr>
          <p:nvPr/>
        </p:nvSpPr>
        <p:spPr bwMode="auto">
          <a:xfrm flipV="1">
            <a:off x="447675" y="5942781"/>
            <a:ext cx="8248650" cy="1077913"/>
          </a:xfrm>
          <a:prstGeom prst="roundRect">
            <a:avLst>
              <a:gd name="adj" fmla="val 22824"/>
            </a:avLst>
          </a:prstGeom>
          <a:gradFill rotWithShape="1">
            <a:gsLst>
              <a:gs pos="0">
                <a:schemeClr val="tx2">
                  <a:gamma/>
                  <a:tint val="73725"/>
                  <a:invGamma/>
                  <a:alpha val="0"/>
                </a:schemeClr>
              </a:gs>
              <a:gs pos="100000">
                <a:schemeClr val="tx2">
                  <a:alpha val="16000"/>
                </a:schemeClr>
              </a:gs>
            </a:gsLst>
            <a:lin ang="5400000" scaled="1"/>
          </a:gradFill>
          <a:ln w="9525">
            <a:noFill/>
            <a:round/>
            <a:headEnd/>
            <a:tailEnd/>
          </a:ln>
          <a:effectLst/>
        </p:spPr>
        <p:txBody>
          <a:bodyPr rot="10800000" wrap="none" anchor="ctr"/>
          <a:lstStyle/>
          <a:p>
            <a:pPr algn="ctr"/>
            <a:endParaRPr lang="en-US"/>
          </a:p>
        </p:txBody>
      </p:sp>
    </p:spTree>
    <p:extLst>
      <p:ext uri="{BB962C8B-B14F-4D97-AF65-F5344CB8AC3E}">
        <p14:creationId xmlns:p14="http://schemas.microsoft.com/office/powerpoint/2010/main" val="2652534856"/>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2" presetClass="exit" presetSubtype="4" fill="hold" nodeType="withEffect">
                                  <p:stCondLst>
                                    <p:cond delay="0"/>
                                  </p:stCondLst>
                                  <p:childTnLst>
                                    <p:animEffect transition="out" filter="slide(fromBottom)">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2"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lide(fromTop)">
                                      <p:cBhvr>
                                        <p:cTn id="16" dur="500"/>
                                        <p:tgtEl>
                                          <p:spTgt spid="22"/>
                                        </p:tgtEl>
                                      </p:cBhvr>
                                    </p:animEffect>
                                  </p:childTnLst>
                                </p:cTn>
                              </p:par>
                              <p:par>
                                <p:cTn id="17" presetID="12" presetClass="entr" presetSubtype="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lide(fromTop)">
                                      <p:cBhvr>
                                        <p:cTn id="19" dur="500"/>
                                        <p:tgtEl>
                                          <p:spTgt spid="21"/>
                                        </p:tgtEl>
                                      </p:cBhvr>
                                    </p:animEffect>
                                  </p:childTnLst>
                                </p:cTn>
                              </p:par>
                              <p:par>
                                <p:cTn id="20" presetID="12"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Top)">
                                      <p:cBhvr>
                                        <p:cTn id="22" dur="500"/>
                                        <p:tgtEl>
                                          <p:spTgt spid="8"/>
                                        </p:tgtEl>
                                      </p:cBhvr>
                                    </p:animEffect>
                                  </p:childTnLst>
                                </p:cTn>
                              </p:par>
                              <p:par>
                                <p:cTn id="23" presetID="12" presetClass="exit" presetSubtype="4" fill="hold" nodeType="withEffect">
                                  <p:stCondLst>
                                    <p:cond delay="1000"/>
                                  </p:stCondLst>
                                  <p:childTnLst>
                                    <p:animEffect transition="out" filter="slide(fromBottom)">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2" presetClass="entr" presetSubtype="1" fill="hold" nodeType="with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slide(fromTop)">
                                      <p:cBhvr>
                                        <p:cTn id="28" dur="500"/>
                                        <p:tgtEl>
                                          <p:spTgt spid="13"/>
                                        </p:tgtEl>
                                      </p:cBhvr>
                                    </p:animEffect>
                                  </p:childTnLst>
                                </p:cTn>
                              </p:par>
                              <p:par>
                                <p:cTn id="29" presetID="12" presetClass="exit" presetSubtype="4" fill="hold" nodeType="withEffect">
                                  <p:stCondLst>
                                    <p:cond delay="2000"/>
                                  </p:stCondLst>
                                  <p:childTnLst>
                                    <p:animEffect transition="out" filter="slide(fromBottom)">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2" presetClass="entr" presetSubtype="1" fill="hold" nodeType="withEffect">
                                  <p:stCondLst>
                                    <p:cond delay="2000"/>
                                  </p:stCondLst>
                                  <p:childTnLst>
                                    <p:set>
                                      <p:cBhvr>
                                        <p:cTn id="33" dur="1" fill="hold">
                                          <p:stCondLst>
                                            <p:cond delay="0"/>
                                          </p:stCondLst>
                                        </p:cTn>
                                        <p:tgtEl>
                                          <p:spTgt spid="14"/>
                                        </p:tgtEl>
                                        <p:attrNameLst>
                                          <p:attrName>style.visibility</p:attrName>
                                        </p:attrNameLst>
                                      </p:cBhvr>
                                      <p:to>
                                        <p:strVal val="visible"/>
                                      </p:to>
                                    </p:set>
                                    <p:animEffect transition="in" filter="slide(fromTop)">
                                      <p:cBhvr>
                                        <p:cTn id="34" dur="500"/>
                                        <p:tgtEl>
                                          <p:spTgt spid="14"/>
                                        </p:tgtEl>
                                      </p:cBhvr>
                                    </p:animEffect>
                                  </p:childTnLst>
                                </p:cTn>
                              </p:par>
                              <p:par>
                                <p:cTn id="35" presetID="12" presetClass="exit" presetSubtype="4" fill="hold" nodeType="withEffect">
                                  <p:stCondLst>
                                    <p:cond delay="3000"/>
                                  </p:stCondLst>
                                  <p:childTnLst>
                                    <p:animEffect transition="out" filter="slide(fromBottom)">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2" presetClass="entr" presetSubtype="1" fill="hold" nodeType="withEffect">
                                  <p:stCondLst>
                                    <p:cond delay="3000"/>
                                  </p:stCondLst>
                                  <p:childTnLst>
                                    <p:set>
                                      <p:cBhvr>
                                        <p:cTn id="39" dur="1" fill="hold">
                                          <p:stCondLst>
                                            <p:cond delay="0"/>
                                          </p:stCondLst>
                                        </p:cTn>
                                        <p:tgtEl>
                                          <p:spTgt spid="15"/>
                                        </p:tgtEl>
                                        <p:attrNameLst>
                                          <p:attrName>style.visibility</p:attrName>
                                        </p:attrNameLst>
                                      </p:cBhvr>
                                      <p:to>
                                        <p:strVal val="visible"/>
                                      </p:to>
                                    </p:set>
                                    <p:animEffect transition="in" filter="slide(fromTop)">
                                      <p:cBhvr>
                                        <p:cTn id="40" dur="500"/>
                                        <p:tgtEl>
                                          <p:spTgt spid="15"/>
                                        </p:tgtEl>
                                      </p:cBhvr>
                                    </p:animEffect>
                                  </p:childTnLst>
                                </p:cTn>
                              </p:par>
                              <p:par>
                                <p:cTn id="41" presetID="12" presetClass="exit" presetSubtype="4" fill="hold" nodeType="withEffect">
                                  <p:stCondLst>
                                    <p:cond delay="4000"/>
                                  </p:stCondLst>
                                  <p:childTnLst>
                                    <p:animEffect transition="out" filter="slide(fromBottom)">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2" presetClass="entr" presetSubtype="1" fill="hold" nodeType="withEffect">
                                  <p:stCondLst>
                                    <p:cond delay="4000"/>
                                  </p:stCondLst>
                                  <p:childTnLst>
                                    <p:set>
                                      <p:cBhvr>
                                        <p:cTn id="45" dur="1" fill="hold">
                                          <p:stCondLst>
                                            <p:cond delay="0"/>
                                          </p:stCondLst>
                                        </p:cTn>
                                        <p:tgtEl>
                                          <p:spTgt spid="16"/>
                                        </p:tgtEl>
                                        <p:attrNameLst>
                                          <p:attrName>style.visibility</p:attrName>
                                        </p:attrNameLst>
                                      </p:cBhvr>
                                      <p:to>
                                        <p:strVal val="visible"/>
                                      </p:to>
                                    </p:set>
                                    <p:animEffect transition="in" filter="slide(fromTop)">
                                      <p:cBhvr>
                                        <p:cTn id="46" dur="500"/>
                                        <p:tgtEl>
                                          <p:spTgt spid="16"/>
                                        </p:tgtEl>
                                      </p:cBhvr>
                                    </p:animEffect>
                                  </p:childTnLst>
                                </p:cTn>
                              </p:par>
                              <p:par>
                                <p:cTn id="47" presetID="12" presetClass="exit" presetSubtype="4" fill="hold" nodeType="withEffect">
                                  <p:stCondLst>
                                    <p:cond delay="5000"/>
                                  </p:stCondLst>
                                  <p:childTnLst>
                                    <p:animEffect transition="out" filter="slide(fromBottom)">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2" presetClass="entr" presetSubtype="1" fill="hold" nodeType="withEffect">
                                  <p:stCondLst>
                                    <p:cond delay="5000"/>
                                  </p:stCondLst>
                                  <p:childTnLst>
                                    <p:set>
                                      <p:cBhvr>
                                        <p:cTn id="51" dur="1" fill="hold">
                                          <p:stCondLst>
                                            <p:cond delay="0"/>
                                          </p:stCondLst>
                                        </p:cTn>
                                        <p:tgtEl>
                                          <p:spTgt spid="17"/>
                                        </p:tgtEl>
                                        <p:attrNameLst>
                                          <p:attrName>style.visibility</p:attrName>
                                        </p:attrNameLst>
                                      </p:cBhvr>
                                      <p:to>
                                        <p:strVal val="visible"/>
                                      </p:to>
                                    </p:set>
                                    <p:animEffect transition="in" filter="slide(fromTop)">
                                      <p:cBhvr>
                                        <p:cTn id="52" dur="500"/>
                                        <p:tgtEl>
                                          <p:spTgt spid="17"/>
                                        </p:tgtEl>
                                      </p:cBhvr>
                                    </p:animEffect>
                                  </p:childTnLst>
                                </p:cTn>
                              </p:par>
                              <p:par>
                                <p:cTn id="53" presetID="12" presetClass="exit" presetSubtype="4" fill="hold" nodeType="withEffect">
                                  <p:stCondLst>
                                    <p:cond delay="6000"/>
                                  </p:stCondLst>
                                  <p:childTnLst>
                                    <p:animEffect transition="out" filter="slide(fromBottom)">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2" presetClass="entr" presetSubtype="1" fill="hold" nodeType="withEffect">
                                  <p:stCondLst>
                                    <p:cond delay="6000"/>
                                  </p:stCondLst>
                                  <p:childTnLst>
                                    <p:set>
                                      <p:cBhvr>
                                        <p:cTn id="57" dur="1" fill="hold">
                                          <p:stCondLst>
                                            <p:cond delay="0"/>
                                          </p:stCondLst>
                                        </p:cTn>
                                        <p:tgtEl>
                                          <p:spTgt spid="18"/>
                                        </p:tgtEl>
                                        <p:attrNameLst>
                                          <p:attrName>style.visibility</p:attrName>
                                        </p:attrNameLst>
                                      </p:cBhvr>
                                      <p:to>
                                        <p:strVal val="visible"/>
                                      </p:to>
                                    </p:set>
                                    <p:animEffect transition="in" filter="slide(fromTop)">
                                      <p:cBhvr>
                                        <p:cTn id="58" dur="500"/>
                                        <p:tgtEl>
                                          <p:spTgt spid="18"/>
                                        </p:tgtEl>
                                      </p:cBhvr>
                                    </p:animEffect>
                                  </p:childTnLst>
                                </p:cTn>
                              </p:par>
                              <p:par>
                                <p:cTn id="59" presetID="12" presetClass="exit" presetSubtype="4" fill="hold" nodeType="withEffect">
                                  <p:stCondLst>
                                    <p:cond delay="7000"/>
                                  </p:stCondLst>
                                  <p:childTnLst>
                                    <p:animEffect transition="out" filter="slide(fromBottom)">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2" presetClass="entr" presetSubtype="1" fill="hold" nodeType="withEffect">
                                  <p:stCondLst>
                                    <p:cond delay="7000"/>
                                  </p:stCondLst>
                                  <p:childTnLst>
                                    <p:set>
                                      <p:cBhvr>
                                        <p:cTn id="63" dur="1" fill="hold">
                                          <p:stCondLst>
                                            <p:cond delay="0"/>
                                          </p:stCondLst>
                                        </p:cTn>
                                        <p:tgtEl>
                                          <p:spTgt spid="19"/>
                                        </p:tgtEl>
                                        <p:attrNameLst>
                                          <p:attrName>style.visibility</p:attrName>
                                        </p:attrNameLst>
                                      </p:cBhvr>
                                      <p:to>
                                        <p:strVal val="visible"/>
                                      </p:to>
                                    </p:set>
                                    <p:animEffect transition="in" filter="slide(fromTop)">
                                      <p:cBhvr>
                                        <p:cTn id="64" dur="500"/>
                                        <p:tgtEl>
                                          <p:spTgt spid="19"/>
                                        </p:tgtEl>
                                      </p:cBhvr>
                                    </p:animEffect>
                                  </p:childTnLst>
                                </p:cTn>
                              </p:par>
                              <p:par>
                                <p:cTn id="65" presetID="12" presetClass="exit" presetSubtype="4" fill="hold" nodeType="withEffect">
                                  <p:stCondLst>
                                    <p:cond delay="8000"/>
                                  </p:stCondLst>
                                  <p:childTnLst>
                                    <p:animEffect transition="out" filter="slide(fromBottom)">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2" presetClass="entr" presetSubtype="1" fill="hold" nodeType="withEffect">
                                  <p:stCondLst>
                                    <p:cond delay="8000"/>
                                  </p:stCondLst>
                                  <p:childTnLst>
                                    <p:set>
                                      <p:cBhvr>
                                        <p:cTn id="69" dur="1" fill="hold">
                                          <p:stCondLst>
                                            <p:cond delay="0"/>
                                          </p:stCondLst>
                                        </p:cTn>
                                        <p:tgtEl>
                                          <p:spTgt spid="20"/>
                                        </p:tgtEl>
                                        <p:attrNameLst>
                                          <p:attrName>style.visibility</p:attrName>
                                        </p:attrNameLst>
                                      </p:cBhvr>
                                      <p:to>
                                        <p:strVal val="visible"/>
                                      </p:to>
                                    </p:set>
                                    <p:animEffect transition="in" filter="slide(fromTop)">
                                      <p:cBhvr>
                                        <p:cTn id="70" dur="500"/>
                                        <p:tgtEl>
                                          <p:spTgt spid="20"/>
                                        </p:tgtEl>
                                      </p:cBhvr>
                                    </p:animEffect>
                                  </p:childTnLst>
                                </p:cTn>
                              </p:par>
                              <p:par>
                                <p:cTn id="71" presetID="12" presetClass="exit" presetSubtype="4" fill="hold" nodeType="withEffect">
                                  <p:stCondLst>
                                    <p:cond delay="9000"/>
                                  </p:stCondLst>
                                  <p:childTnLst>
                                    <p:animEffect transition="out" filter="slide(fromBottom)">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par>
                                <p:cTn id="74" presetID="12" presetClass="entr" presetSubtype="1" fill="hold" nodeType="withEffect">
                                  <p:stCondLst>
                                    <p:cond delay="9000"/>
                                  </p:stCondLst>
                                  <p:childTnLst>
                                    <p:set>
                                      <p:cBhvr>
                                        <p:cTn id="75" dur="1" fill="hold">
                                          <p:stCondLst>
                                            <p:cond delay="0"/>
                                          </p:stCondLst>
                                        </p:cTn>
                                        <p:tgtEl>
                                          <p:spTgt spid="24"/>
                                        </p:tgtEl>
                                        <p:attrNameLst>
                                          <p:attrName>style.visibility</p:attrName>
                                        </p:attrNameLst>
                                      </p:cBhvr>
                                      <p:to>
                                        <p:strVal val="visible"/>
                                      </p:to>
                                    </p:set>
                                    <p:animEffect transition="in" filter="slide(fromTop)">
                                      <p:cBhvr>
                                        <p:cTn id="76" dur="500"/>
                                        <p:tgtEl>
                                          <p:spTgt spid="24"/>
                                        </p:tgtEl>
                                      </p:cBhvr>
                                    </p:animEffect>
                                  </p:childTnLst>
                                </p:cTn>
                              </p:par>
                              <p:par>
                                <p:cTn id="77" presetID="12" presetClass="entr" presetSubtype="1" fill="hold" nodeType="withEffect">
                                  <p:stCondLst>
                                    <p:cond delay="10000"/>
                                  </p:stCondLst>
                                  <p:childTnLst>
                                    <p:set>
                                      <p:cBhvr>
                                        <p:cTn id="78" dur="1" fill="hold">
                                          <p:stCondLst>
                                            <p:cond delay="0"/>
                                          </p:stCondLst>
                                        </p:cTn>
                                        <p:tgtEl>
                                          <p:spTgt spid="26"/>
                                        </p:tgtEl>
                                        <p:attrNameLst>
                                          <p:attrName>style.visibility</p:attrName>
                                        </p:attrNameLst>
                                      </p:cBhvr>
                                      <p:to>
                                        <p:strVal val="visible"/>
                                      </p:to>
                                    </p:set>
                                    <p:animEffect transition="in" filter="slide(fromTop)">
                                      <p:cBhvr>
                                        <p:cTn id="79" dur="500"/>
                                        <p:tgtEl>
                                          <p:spTgt spid="26"/>
                                        </p:tgtEl>
                                      </p:cBhvr>
                                    </p:animEffect>
                                  </p:childTnLst>
                                </p:cTn>
                              </p:par>
                              <p:par>
                                <p:cTn id="80" presetID="12" presetClass="exit" presetSubtype="4" fill="hold" nodeType="withEffect">
                                  <p:stCondLst>
                                    <p:cond delay="10000"/>
                                  </p:stCondLst>
                                  <p:childTnLst>
                                    <p:animEffect transition="out" filter="slide(fromBottom)">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2" presetClass="exit" presetSubtype="4" fill="hold" nodeType="withEffect">
                                  <p:stCondLst>
                                    <p:cond delay="10000"/>
                                  </p:stCondLst>
                                  <p:childTnLst>
                                    <p:animEffect transition="out" filter="slide(fromBottom)">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2" presetClass="entr" presetSubtype="1" fill="hold" nodeType="withEffect">
                                  <p:stCondLst>
                                    <p:cond delay="10000"/>
                                  </p:stCondLst>
                                  <p:childTnLst>
                                    <p:set>
                                      <p:cBhvr>
                                        <p:cTn id="87" dur="1" fill="hold">
                                          <p:stCondLst>
                                            <p:cond delay="0"/>
                                          </p:stCondLst>
                                        </p:cTn>
                                        <p:tgtEl>
                                          <p:spTgt spid="25"/>
                                        </p:tgtEl>
                                        <p:attrNameLst>
                                          <p:attrName>style.visibility</p:attrName>
                                        </p:attrNameLst>
                                      </p:cBhvr>
                                      <p:to>
                                        <p:strVal val="visible"/>
                                      </p:to>
                                    </p:set>
                                    <p:animEffect transition="in" filter="slide(fromTop)">
                                      <p:cBhvr>
                                        <p:cTn id="88" dur="500"/>
                                        <p:tgtEl>
                                          <p:spTgt spid="25"/>
                                        </p:tgtEl>
                                      </p:cBhvr>
                                    </p:animEffect>
                                  </p:childTnLst>
                                </p:cTn>
                              </p:par>
                              <p:par>
                                <p:cTn id="89" presetID="12" presetClass="exit" presetSubtype="4" fill="hold" nodeType="withEffect">
                                  <p:stCondLst>
                                    <p:cond delay="11000"/>
                                  </p:stCondLst>
                                  <p:childTnLst>
                                    <p:animEffect transition="out" filter="slide(fromBottom)">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par>
                                <p:cTn id="92" presetID="12" presetClass="entr" presetSubtype="1" fill="hold" nodeType="withEffect">
                                  <p:stCondLst>
                                    <p:cond delay="11000"/>
                                  </p:stCondLst>
                                  <p:childTnLst>
                                    <p:set>
                                      <p:cBhvr>
                                        <p:cTn id="93" dur="1" fill="hold">
                                          <p:stCondLst>
                                            <p:cond delay="0"/>
                                          </p:stCondLst>
                                        </p:cTn>
                                        <p:tgtEl>
                                          <p:spTgt spid="27"/>
                                        </p:tgtEl>
                                        <p:attrNameLst>
                                          <p:attrName>style.visibility</p:attrName>
                                        </p:attrNameLst>
                                      </p:cBhvr>
                                      <p:to>
                                        <p:strVal val="visible"/>
                                      </p:to>
                                    </p:set>
                                    <p:animEffect transition="in" filter="slide(fromTop)">
                                      <p:cBhvr>
                                        <p:cTn id="94" dur="500"/>
                                        <p:tgtEl>
                                          <p:spTgt spid="27"/>
                                        </p:tgtEl>
                                      </p:cBhvr>
                                    </p:animEffect>
                                  </p:childTnLst>
                                </p:cTn>
                              </p:par>
                              <p:par>
                                <p:cTn id="95" presetID="12" presetClass="exit" presetSubtype="4" fill="hold" nodeType="withEffect">
                                  <p:stCondLst>
                                    <p:cond delay="12000"/>
                                  </p:stCondLst>
                                  <p:childTnLst>
                                    <p:animEffect transition="out" filter="slide(fromBottom)">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2" presetClass="entr" presetSubtype="1" fill="hold" nodeType="withEffect">
                                  <p:stCondLst>
                                    <p:cond delay="12000"/>
                                  </p:stCondLst>
                                  <p:childTnLst>
                                    <p:set>
                                      <p:cBhvr>
                                        <p:cTn id="99" dur="1" fill="hold">
                                          <p:stCondLst>
                                            <p:cond delay="0"/>
                                          </p:stCondLst>
                                        </p:cTn>
                                        <p:tgtEl>
                                          <p:spTgt spid="28"/>
                                        </p:tgtEl>
                                        <p:attrNameLst>
                                          <p:attrName>style.visibility</p:attrName>
                                        </p:attrNameLst>
                                      </p:cBhvr>
                                      <p:to>
                                        <p:strVal val="visible"/>
                                      </p:to>
                                    </p:set>
                                    <p:animEffect transition="in" filter="slide(fromTop)">
                                      <p:cBhvr>
                                        <p:cTn id="100" dur="500"/>
                                        <p:tgtEl>
                                          <p:spTgt spid="28"/>
                                        </p:tgtEl>
                                      </p:cBhvr>
                                    </p:animEffect>
                                  </p:childTnLst>
                                </p:cTn>
                              </p:par>
                              <p:par>
                                <p:cTn id="101" presetID="12" presetClass="exit" presetSubtype="4" fill="hold" nodeType="withEffect">
                                  <p:stCondLst>
                                    <p:cond delay="13000"/>
                                  </p:stCondLst>
                                  <p:childTnLst>
                                    <p:animEffect transition="out" filter="slide(fromBottom)">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par>
                                <p:cTn id="104" presetID="12" presetClass="entr" presetSubtype="1" fill="hold" nodeType="withEffect">
                                  <p:stCondLst>
                                    <p:cond delay="13000"/>
                                  </p:stCondLst>
                                  <p:childTnLst>
                                    <p:set>
                                      <p:cBhvr>
                                        <p:cTn id="105" dur="1" fill="hold">
                                          <p:stCondLst>
                                            <p:cond delay="0"/>
                                          </p:stCondLst>
                                        </p:cTn>
                                        <p:tgtEl>
                                          <p:spTgt spid="29"/>
                                        </p:tgtEl>
                                        <p:attrNameLst>
                                          <p:attrName>style.visibility</p:attrName>
                                        </p:attrNameLst>
                                      </p:cBhvr>
                                      <p:to>
                                        <p:strVal val="visible"/>
                                      </p:to>
                                    </p:set>
                                    <p:animEffect transition="in" filter="slide(fromTop)">
                                      <p:cBhvr>
                                        <p:cTn id="106" dur="500"/>
                                        <p:tgtEl>
                                          <p:spTgt spid="29"/>
                                        </p:tgtEl>
                                      </p:cBhvr>
                                    </p:animEffect>
                                  </p:childTnLst>
                                </p:cTn>
                              </p:par>
                              <p:par>
                                <p:cTn id="107" presetID="12" presetClass="exit" presetSubtype="4" fill="hold" nodeType="withEffect">
                                  <p:stCondLst>
                                    <p:cond delay="14000"/>
                                  </p:stCondLst>
                                  <p:childTnLst>
                                    <p:animEffect transition="out" filter="slide(fromBottom)">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12" presetClass="entr" presetSubtype="1" fill="hold" nodeType="withEffect">
                                  <p:stCondLst>
                                    <p:cond delay="14000"/>
                                  </p:stCondLst>
                                  <p:childTnLst>
                                    <p:set>
                                      <p:cBhvr>
                                        <p:cTn id="111" dur="1" fill="hold">
                                          <p:stCondLst>
                                            <p:cond delay="0"/>
                                          </p:stCondLst>
                                        </p:cTn>
                                        <p:tgtEl>
                                          <p:spTgt spid="30"/>
                                        </p:tgtEl>
                                        <p:attrNameLst>
                                          <p:attrName>style.visibility</p:attrName>
                                        </p:attrNameLst>
                                      </p:cBhvr>
                                      <p:to>
                                        <p:strVal val="visible"/>
                                      </p:to>
                                    </p:set>
                                    <p:animEffect transition="in" filter="slide(fromTop)">
                                      <p:cBhvr>
                                        <p:cTn id="112" dur="500"/>
                                        <p:tgtEl>
                                          <p:spTgt spid="30"/>
                                        </p:tgtEl>
                                      </p:cBhvr>
                                    </p:animEffect>
                                  </p:childTnLst>
                                </p:cTn>
                              </p:par>
                              <p:par>
                                <p:cTn id="113" presetID="12" presetClass="exit" presetSubtype="4" fill="hold" nodeType="withEffect">
                                  <p:stCondLst>
                                    <p:cond delay="15000"/>
                                  </p:stCondLst>
                                  <p:childTnLst>
                                    <p:animEffect transition="out" filter="slide(fromBottom)">
                                      <p:cBhvr>
                                        <p:cTn id="114" dur="500"/>
                                        <p:tgtEl>
                                          <p:spTgt spid="30"/>
                                        </p:tgtEl>
                                      </p:cBhvr>
                                    </p:animEffect>
                                    <p:set>
                                      <p:cBhvr>
                                        <p:cTn id="115" dur="1" fill="hold">
                                          <p:stCondLst>
                                            <p:cond delay="499"/>
                                          </p:stCondLst>
                                        </p:cTn>
                                        <p:tgtEl>
                                          <p:spTgt spid="30"/>
                                        </p:tgtEl>
                                        <p:attrNameLst>
                                          <p:attrName>style.visibility</p:attrName>
                                        </p:attrNameLst>
                                      </p:cBhvr>
                                      <p:to>
                                        <p:strVal val="hidden"/>
                                      </p:to>
                                    </p:set>
                                  </p:childTnLst>
                                </p:cTn>
                              </p:par>
                              <p:par>
                                <p:cTn id="116" presetID="12" presetClass="entr" presetSubtype="1" fill="hold" nodeType="withEffect">
                                  <p:stCondLst>
                                    <p:cond delay="15000"/>
                                  </p:stCondLst>
                                  <p:childTnLst>
                                    <p:set>
                                      <p:cBhvr>
                                        <p:cTn id="117" dur="1" fill="hold">
                                          <p:stCondLst>
                                            <p:cond delay="0"/>
                                          </p:stCondLst>
                                        </p:cTn>
                                        <p:tgtEl>
                                          <p:spTgt spid="31"/>
                                        </p:tgtEl>
                                        <p:attrNameLst>
                                          <p:attrName>style.visibility</p:attrName>
                                        </p:attrNameLst>
                                      </p:cBhvr>
                                      <p:to>
                                        <p:strVal val="visible"/>
                                      </p:to>
                                    </p:set>
                                    <p:animEffect transition="in" filter="slide(fromTop)">
                                      <p:cBhvr>
                                        <p:cTn id="118" dur="500"/>
                                        <p:tgtEl>
                                          <p:spTgt spid="31"/>
                                        </p:tgtEl>
                                      </p:cBhvr>
                                    </p:animEffect>
                                  </p:childTnLst>
                                </p:cTn>
                              </p:par>
                              <p:par>
                                <p:cTn id="119" presetID="12" presetClass="exit" presetSubtype="4" fill="hold" nodeType="withEffect">
                                  <p:stCondLst>
                                    <p:cond delay="16000"/>
                                  </p:stCondLst>
                                  <p:childTnLst>
                                    <p:animEffect transition="out" filter="slide(fromBottom)">
                                      <p:cBhvr>
                                        <p:cTn id="120" dur="500"/>
                                        <p:tgtEl>
                                          <p:spTgt spid="31"/>
                                        </p:tgtEl>
                                      </p:cBhvr>
                                    </p:animEffect>
                                    <p:set>
                                      <p:cBhvr>
                                        <p:cTn id="121" dur="1" fill="hold">
                                          <p:stCondLst>
                                            <p:cond delay="499"/>
                                          </p:stCondLst>
                                        </p:cTn>
                                        <p:tgtEl>
                                          <p:spTgt spid="31"/>
                                        </p:tgtEl>
                                        <p:attrNameLst>
                                          <p:attrName>style.visibility</p:attrName>
                                        </p:attrNameLst>
                                      </p:cBhvr>
                                      <p:to>
                                        <p:strVal val="hidden"/>
                                      </p:to>
                                    </p:set>
                                  </p:childTnLst>
                                </p:cTn>
                              </p:par>
                              <p:par>
                                <p:cTn id="122" presetID="12" presetClass="entr" presetSubtype="1" fill="hold" nodeType="withEffect">
                                  <p:stCondLst>
                                    <p:cond delay="16000"/>
                                  </p:stCondLst>
                                  <p:childTnLst>
                                    <p:set>
                                      <p:cBhvr>
                                        <p:cTn id="123" dur="1" fill="hold">
                                          <p:stCondLst>
                                            <p:cond delay="0"/>
                                          </p:stCondLst>
                                        </p:cTn>
                                        <p:tgtEl>
                                          <p:spTgt spid="55296"/>
                                        </p:tgtEl>
                                        <p:attrNameLst>
                                          <p:attrName>style.visibility</p:attrName>
                                        </p:attrNameLst>
                                      </p:cBhvr>
                                      <p:to>
                                        <p:strVal val="visible"/>
                                      </p:to>
                                    </p:set>
                                    <p:animEffect transition="in" filter="slide(fromTop)">
                                      <p:cBhvr>
                                        <p:cTn id="124" dur="500"/>
                                        <p:tgtEl>
                                          <p:spTgt spid="55296"/>
                                        </p:tgtEl>
                                      </p:cBhvr>
                                    </p:animEffect>
                                  </p:childTnLst>
                                </p:cTn>
                              </p:par>
                              <p:par>
                                <p:cTn id="125" presetID="12" presetClass="exit" presetSubtype="4" fill="hold" nodeType="withEffect">
                                  <p:stCondLst>
                                    <p:cond delay="17000"/>
                                  </p:stCondLst>
                                  <p:childTnLst>
                                    <p:animEffect transition="out" filter="slide(fromBottom)">
                                      <p:cBhvr>
                                        <p:cTn id="126" dur="500"/>
                                        <p:tgtEl>
                                          <p:spTgt spid="55296"/>
                                        </p:tgtEl>
                                      </p:cBhvr>
                                    </p:animEffect>
                                    <p:set>
                                      <p:cBhvr>
                                        <p:cTn id="127" dur="1" fill="hold">
                                          <p:stCondLst>
                                            <p:cond delay="499"/>
                                          </p:stCondLst>
                                        </p:cTn>
                                        <p:tgtEl>
                                          <p:spTgt spid="55296"/>
                                        </p:tgtEl>
                                        <p:attrNameLst>
                                          <p:attrName>style.visibility</p:attrName>
                                        </p:attrNameLst>
                                      </p:cBhvr>
                                      <p:to>
                                        <p:strVal val="hidden"/>
                                      </p:to>
                                    </p:set>
                                  </p:childTnLst>
                                </p:cTn>
                              </p:par>
                              <p:par>
                                <p:cTn id="128" presetID="12" presetClass="entr" presetSubtype="1" fill="hold" nodeType="withEffect">
                                  <p:stCondLst>
                                    <p:cond delay="17000"/>
                                  </p:stCondLst>
                                  <p:childTnLst>
                                    <p:set>
                                      <p:cBhvr>
                                        <p:cTn id="129" dur="1" fill="hold">
                                          <p:stCondLst>
                                            <p:cond delay="0"/>
                                          </p:stCondLst>
                                        </p:cTn>
                                        <p:tgtEl>
                                          <p:spTgt spid="55297"/>
                                        </p:tgtEl>
                                        <p:attrNameLst>
                                          <p:attrName>style.visibility</p:attrName>
                                        </p:attrNameLst>
                                      </p:cBhvr>
                                      <p:to>
                                        <p:strVal val="visible"/>
                                      </p:to>
                                    </p:set>
                                    <p:animEffect transition="in" filter="slide(fromTop)">
                                      <p:cBhvr>
                                        <p:cTn id="130" dur="500"/>
                                        <p:tgtEl>
                                          <p:spTgt spid="55297"/>
                                        </p:tgtEl>
                                      </p:cBhvr>
                                    </p:animEffect>
                                  </p:childTnLst>
                                </p:cTn>
                              </p:par>
                              <p:par>
                                <p:cTn id="131" presetID="12" presetClass="exit" presetSubtype="4" fill="hold" nodeType="withEffect">
                                  <p:stCondLst>
                                    <p:cond delay="18000"/>
                                  </p:stCondLst>
                                  <p:childTnLst>
                                    <p:animEffect transition="out" filter="slide(fromBottom)">
                                      <p:cBhvr>
                                        <p:cTn id="132" dur="500"/>
                                        <p:tgtEl>
                                          <p:spTgt spid="55297"/>
                                        </p:tgtEl>
                                      </p:cBhvr>
                                    </p:animEffect>
                                    <p:set>
                                      <p:cBhvr>
                                        <p:cTn id="133" dur="1" fill="hold">
                                          <p:stCondLst>
                                            <p:cond delay="499"/>
                                          </p:stCondLst>
                                        </p:cTn>
                                        <p:tgtEl>
                                          <p:spTgt spid="55297"/>
                                        </p:tgtEl>
                                        <p:attrNameLst>
                                          <p:attrName>style.visibility</p:attrName>
                                        </p:attrNameLst>
                                      </p:cBhvr>
                                      <p:to>
                                        <p:strVal val="hidden"/>
                                      </p:to>
                                    </p:set>
                                  </p:childTnLst>
                                </p:cTn>
                              </p:par>
                              <p:par>
                                <p:cTn id="134" presetID="12" presetClass="entr" presetSubtype="1" fill="hold" nodeType="withEffect">
                                  <p:stCondLst>
                                    <p:cond delay="18000"/>
                                  </p:stCondLst>
                                  <p:childTnLst>
                                    <p:set>
                                      <p:cBhvr>
                                        <p:cTn id="135" dur="1" fill="hold">
                                          <p:stCondLst>
                                            <p:cond delay="0"/>
                                          </p:stCondLst>
                                        </p:cTn>
                                        <p:tgtEl>
                                          <p:spTgt spid="55305"/>
                                        </p:tgtEl>
                                        <p:attrNameLst>
                                          <p:attrName>style.visibility</p:attrName>
                                        </p:attrNameLst>
                                      </p:cBhvr>
                                      <p:to>
                                        <p:strVal val="visible"/>
                                      </p:to>
                                    </p:set>
                                    <p:animEffect transition="in" filter="slide(fromTop)">
                                      <p:cBhvr>
                                        <p:cTn id="136" dur="500"/>
                                        <p:tgtEl>
                                          <p:spTgt spid="55305"/>
                                        </p:tgtEl>
                                      </p:cBhvr>
                                    </p:animEffect>
                                  </p:childTnLst>
                                </p:cTn>
                              </p:par>
                              <p:par>
                                <p:cTn id="137" presetID="12" presetClass="exit" presetSubtype="4" fill="hold" nodeType="withEffect">
                                  <p:stCondLst>
                                    <p:cond delay="19000"/>
                                  </p:stCondLst>
                                  <p:childTnLst>
                                    <p:animEffect transition="out" filter="slide(fromBottom)">
                                      <p:cBhvr>
                                        <p:cTn id="138" dur="500"/>
                                        <p:tgtEl>
                                          <p:spTgt spid="55305"/>
                                        </p:tgtEl>
                                      </p:cBhvr>
                                    </p:animEffect>
                                    <p:set>
                                      <p:cBhvr>
                                        <p:cTn id="139" dur="1" fill="hold">
                                          <p:stCondLst>
                                            <p:cond delay="499"/>
                                          </p:stCondLst>
                                        </p:cTn>
                                        <p:tgtEl>
                                          <p:spTgt spid="55305"/>
                                        </p:tgtEl>
                                        <p:attrNameLst>
                                          <p:attrName>style.visibility</p:attrName>
                                        </p:attrNameLst>
                                      </p:cBhvr>
                                      <p:to>
                                        <p:strVal val="hidden"/>
                                      </p:to>
                                    </p:set>
                                  </p:childTnLst>
                                </p:cTn>
                              </p:par>
                              <p:par>
                                <p:cTn id="140" presetID="12" presetClass="entr" presetSubtype="1" fill="hold" nodeType="withEffect">
                                  <p:stCondLst>
                                    <p:cond delay="19000"/>
                                  </p:stCondLst>
                                  <p:childTnLst>
                                    <p:set>
                                      <p:cBhvr>
                                        <p:cTn id="141" dur="1" fill="hold">
                                          <p:stCondLst>
                                            <p:cond delay="0"/>
                                          </p:stCondLst>
                                        </p:cTn>
                                        <p:tgtEl>
                                          <p:spTgt spid="55310"/>
                                        </p:tgtEl>
                                        <p:attrNameLst>
                                          <p:attrName>style.visibility</p:attrName>
                                        </p:attrNameLst>
                                      </p:cBhvr>
                                      <p:to>
                                        <p:strVal val="visible"/>
                                      </p:to>
                                    </p:set>
                                    <p:animEffect transition="in" filter="slide(fromTop)">
                                      <p:cBhvr>
                                        <p:cTn id="142" dur="500"/>
                                        <p:tgtEl>
                                          <p:spTgt spid="55310"/>
                                        </p:tgtEl>
                                      </p:cBhvr>
                                    </p:animEffect>
                                  </p:childTnLst>
                                </p:cTn>
                              </p:par>
                              <p:par>
                                <p:cTn id="143" presetID="12" presetClass="exit" presetSubtype="4" fill="hold" nodeType="withEffect">
                                  <p:stCondLst>
                                    <p:cond delay="20000"/>
                                  </p:stCondLst>
                                  <p:childTnLst>
                                    <p:animEffect transition="out" filter="slide(fromBottom)">
                                      <p:cBhvr>
                                        <p:cTn id="144" dur="500"/>
                                        <p:tgtEl>
                                          <p:spTgt spid="55310"/>
                                        </p:tgtEl>
                                      </p:cBhvr>
                                    </p:animEffect>
                                    <p:set>
                                      <p:cBhvr>
                                        <p:cTn id="145" dur="1" fill="hold">
                                          <p:stCondLst>
                                            <p:cond delay="499"/>
                                          </p:stCondLst>
                                        </p:cTn>
                                        <p:tgtEl>
                                          <p:spTgt spid="55310"/>
                                        </p:tgtEl>
                                        <p:attrNameLst>
                                          <p:attrName>style.visibility</p:attrName>
                                        </p:attrNameLst>
                                      </p:cBhvr>
                                      <p:to>
                                        <p:strVal val="hidden"/>
                                      </p:to>
                                    </p:set>
                                  </p:childTnLst>
                                </p:cTn>
                              </p:par>
                              <p:par>
                                <p:cTn id="146" presetID="12" presetClass="exit" presetSubtype="4" fill="hold" nodeType="withEffect">
                                  <p:stCondLst>
                                    <p:cond delay="20000"/>
                                  </p:stCondLst>
                                  <p:childTnLst>
                                    <p:animEffect transition="out" filter="slide(fromBottom)">
                                      <p:cBhvr>
                                        <p:cTn id="147" dur="500"/>
                                        <p:tgtEl>
                                          <p:spTgt spid="25"/>
                                        </p:tgtEl>
                                      </p:cBhvr>
                                    </p:animEffect>
                                    <p:set>
                                      <p:cBhvr>
                                        <p:cTn id="148" dur="1" fill="hold">
                                          <p:stCondLst>
                                            <p:cond delay="499"/>
                                          </p:stCondLst>
                                        </p:cTn>
                                        <p:tgtEl>
                                          <p:spTgt spid="25"/>
                                        </p:tgtEl>
                                        <p:attrNameLst>
                                          <p:attrName>style.visibility</p:attrName>
                                        </p:attrNameLst>
                                      </p:cBhvr>
                                      <p:to>
                                        <p:strVal val="hidden"/>
                                      </p:to>
                                    </p:set>
                                  </p:childTnLst>
                                </p:cTn>
                              </p:par>
                              <p:par>
                                <p:cTn id="149" presetID="12" presetClass="entr" presetSubtype="1" fill="hold" nodeType="withEffect">
                                  <p:stCondLst>
                                    <p:cond delay="20000"/>
                                  </p:stCondLst>
                                  <p:childTnLst>
                                    <p:set>
                                      <p:cBhvr>
                                        <p:cTn id="150" dur="1" fill="hold">
                                          <p:stCondLst>
                                            <p:cond delay="0"/>
                                          </p:stCondLst>
                                        </p:cTn>
                                        <p:tgtEl>
                                          <p:spTgt spid="55315"/>
                                        </p:tgtEl>
                                        <p:attrNameLst>
                                          <p:attrName>style.visibility</p:attrName>
                                        </p:attrNameLst>
                                      </p:cBhvr>
                                      <p:to>
                                        <p:strVal val="visible"/>
                                      </p:to>
                                    </p:set>
                                    <p:animEffect transition="in" filter="slide(fromTop)">
                                      <p:cBhvr>
                                        <p:cTn id="151" dur="500"/>
                                        <p:tgtEl>
                                          <p:spTgt spid="55315"/>
                                        </p:tgtEl>
                                      </p:cBhvr>
                                    </p:animEffect>
                                  </p:childTnLst>
                                </p:cTn>
                              </p:par>
                              <p:par>
                                <p:cTn id="152" presetID="12" presetClass="entr" presetSubtype="1" fill="hold" nodeType="withEffect">
                                  <p:stCondLst>
                                    <p:cond delay="20000"/>
                                  </p:stCondLst>
                                  <p:childTnLst>
                                    <p:set>
                                      <p:cBhvr>
                                        <p:cTn id="153" dur="1" fill="hold">
                                          <p:stCondLst>
                                            <p:cond delay="0"/>
                                          </p:stCondLst>
                                        </p:cTn>
                                        <p:tgtEl>
                                          <p:spTgt spid="55320"/>
                                        </p:tgtEl>
                                        <p:attrNameLst>
                                          <p:attrName>style.visibility</p:attrName>
                                        </p:attrNameLst>
                                      </p:cBhvr>
                                      <p:to>
                                        <p:strVal val="visible"/>
                                      </p:to>
                                    </p:set>
                                    <p:animEffect transition="in" filter="slide(fromTop)">
                                      <p:cBhvr>
                                        <p:cTn id="154" dur="500"/>
                                        <p:tgtEl>
                                          <p:spTgt spid="55320"/>
                                        </p:tgtEl>
                                      </p:cBhvr>
                                    </p:animEffect>
                                  </p:childTnLst>
                                </p:cTn>
                              </p:par>
                              <p:par>
                                <p:cTn id="155" presetID="12" presetClass="exit" presetSubtype="4" fill="hold" nodeType="withEffect">
                                  <p:stCondLst>
                                    <p:cond delay="21000"/>
                                  </p:stCondLst>
                                  <p:childTnLst>
                                    <p:animEffect transition="out" filter="slide(fromBottom)">
                                      <p:cBhvr>
                                        <p:cTn id="156" dur="500"/>
                                        <p:tgtEl>
                                          <p:spTgt spid="55320"/>
                                        </p:tgtEl>
                                      </p:cBhvr>
                                    </p:animEffect>
                                    <p:set>
                                      <p:cBhvr>
                                        <p:cTn id="157" dur="1" fill="hold">
                                          <p:stCondLst>
                                            <p:cond delay="499"/>
                                          </p:stCondLst>
                                        </p:cTn>
                                        <p:tgtEl>
                                          <p:spTgt spid="55320"/>
                                        </p:tgtEl>
                                        <p:attrNameLst>
                                          <p:attrName>style.visibility</p:attrName>
                                        </p:attrNameLst>
                                      </p:cBhvr>
                                      <p:to>
                                        <p:strVal val="hidden"/>
                                      </p:to>
                                    </p:set>
                                  </p:childTnLst>
                                </p:cTn>
                              </p:par>
                              <p:par>
                                <p:cTn id="158" presetID="12" presetClass="entr" presetSubtype="1" fill="hold" nodeType="withEffect">
                                  <p:stCondLst>
                                    <p:cond delay="21000"/>
                                  </p:stCondLst>
                                  <p:childTnLst>
                                    <p:set>
                                      <p:cBhvr>
                                        <p:cTn id="159" dur="1" fill="hold">
                                          <p:stCondLst>
                                            <p:cond delay="0"/>
                                          </p:stCondLst>
                                        </p:cTn>
                                        <p:tgtEl>
                                          <p:spTgt spid="55325"/>
                                        </p:tgtEl>
                                        <p:attrNameLst>
                                          <p:attrName>style.visibility</p:attrName>
                                        </p:attrNameLst>
                                      </p:cBhvr>
                                      <p:to>
                                        <p:strVal val="visible"/>
                                      </p:to>
                                    </p:set>
                                    <p:animEffect transition="in" filter="slide(fromTop)">
                                      <p:cBhvr>
                                        <p:cTn id="160" dur="500"/>
                                        <p:tgtEl>
                                          <p:spTgt spid="55325"/>
                                        </p:tgtEl>
                                      </p:cBhvr>
                                    </p:animEffect>
                                  </p:childTnLst>
                                </p:cTn>
                              </p:par>
                              <p:par>
                                <p:cTn id="161" presetID="12" presetClass="exit" presetSubtype="4" fill="hold" nodeType="withEffect">
                                  <p:stCondLst>
                                    <p:cond delay="22000"/>
                                  </p:stCondLst>
                                  <p:childTnLst>
                                    <p:animEffect transition="out" filter="slide(fromBottom)">
                                      <p:cBhvr>
                                        <p:cTn id="162" dur="500"/>
                                        <p:tgtEl>
                                          <p:spTgt spid="55325"/>
                                        </p:tgtEl>
                                      </p:cBhvr>
                                    </p:animEffect>
                                    <p:set>
                                      <p:cBhvr>
                                        <p:cTn id="163" dur="1" fill="hold">
                                          <p:stCondLst>
                                            <p:cond delay="499"/>
                                          </p:stCondLst>
                                        </p:cTn>
                                        <p:tgtEl>
                                          <p:spTgt spid="55325"/>
                                        </p:tgtEl>
                                        <p:attrNameLst>
                                          <p:attrName>style.visibility</p:attrName>
                                        </p:attrNameLst>
                                      </p:cBhvr>
                                      <p:to>
                                        <p:strVal val="hidden"/>
                                      </p:to>
                                    </p:set>
                                  </p:childTnLst>
                                </p:cTn>
                              </p:par>
                              <p:par>
                                <p:cTn id="164" presetID="12" presetClass="entr" presetSubtype="1" fill="hold" nodeType="withEffect">
                                  <p:stCondLst>
                                    <p:cond delay="22000"/>
                                  </p:stCondLst>
                                  <p:childTnLst>
                                    <p:set>
                                      <p:cBhvr>
                                        <p:cTn id="165" dur="1" fill="hold">
                                          <p:stCondLst>
                                            <p:cond delay="0"/>
                                          </p:stCondLst>
                                        </p:cTn>
                                        <p:tgtEl>
                                          <p:spTgt spid="55335"/>
                                        </p:tgtEl>
                                        <p:attrNameLst>
                                          <p:attrName>style.visibility</p:attrName>
                                        </p:attrNameLst>
                                      </p:cBhvr>
                                      <p:to>
                                        <p:strVal val="visible"/>
                                      </p:to>
                                    </p:set>
                                    <p:animEffect transition="in" filter="slide(fromTop)">
                                      <p:cBhvr>
                                        <p:cTn id="166" dur="500"/>
                                        <p:tgtEl>
                                          <p:spTgt spid="55335"/>
                                        </p:tgtEl>
                                      </p:cBhvr>
                                    </p:animEffect>
                                  </p:childTnLst>
                                </p:cTn>
                              </p:par>
                              <p:par>
                                <p:cTn id="167" presetID="12" presetClass="exit" presetSubtype="4" fill="hold" nodeType="withEffect">
                                  <p:stCondLst>
                                    <p:cond delay="23000"/>
                                  </p:stCondLst>
                                  <p:childTnLst>
                                    <p:animEffect transition="out" filter="slide(fromBottom)">
                                      <p:cBhvr>
                                        <p:cTn id="168" dur="500"/>
                                        <p:tgtEl>
                                          <p:spTgt spid="55335"/>
                                        </p:tgtEl>
                                      </p:cBhvr>
                                    </p:animEffect>
                                    <p:set>
                                      <p:cBhvr>
                                        <p:cTn id="169" dur="1" fill="hold">
                                          <p:stCondLst>
                                            <p:cond delay="499"/>
                                          </p:stCondLst>
                                        </p:cTn>
                                        <p:tgtEl>
                                          <p:spTgt spid="55335"/>
                                        </p:tgtEl>
                                        <p:attrNameLst>
                                          <p:attrName>style.visibility</p:attrName>
                                        </p:attrNameLst>
                                      </p:cBhvr>
                                      <p:to>
                                        <p:strVal val="hidden"/>
                                      </p:to>
                                    </p:set>
                                  </p:childTnLst>
                                </p:cTn>
                              </p:par>
                              <p:par>
                                <p:cTn id="170" presetID="12" presetClass="entr" presetSubtype="1" fill="hold" nodeType="withEffect">
                                  <p:stCondLst>
                                    <p:cond delay="23000"/>
                                  </p:stCondLst>
                                  <p:childTnLst>
                                    <p:set>
                                      <p:cBhvr>
                                        <p:cTn id="171" dur="1" fill="hold">
                                          <p:stCondLst>
                                            <p:cond delay="0"/>
                                          </p:stCondLst>
                                        </p:cTn>
                                        <p:tgtEl>
                                          <p:spTgt spid="55338"/>
                                        </p:tgtEl>
                                        <p:attrNameLst>
                                          <p:attrName>style.visibility</p:attrName>
                                        </p:attrNameLst>
                                      </p:cBhvr>
                                      <p:to>
                                        <p:strVal val="visible"/>
                                      </p:to>
                                    </p:set>
                                    <p:animEffect transition="in" filter="slide(fromTop)">
                                      <p:cBhvr>
                                        <p:cTn id="172" dur="500"/>
                                        <p:tgtEl>
                                          <p:spTgt spid="55338"/>
                                        </p:tgtEl>
                                      </p:cBhvr>
                                    </p:animEffect>
                                  </p:childTnLst>
                                </p:cTn>
                              </p:par>
                              <p:par>
                                <p:cTn id="173" presetID="12" presetClass="exit" presetSubtype="4" fill="hold" nodeType="withEffect">
                                  <p:stCondLst>
                                    <p:cond delay="24000"/>
                                  </p:stCondLst>
                                  <p:childTnLst>
                                    <p:animEffect transition="out" filter="slide(fromBottom)">
                                      <p:cBhvr>
                                        <p:cTn id="174" dur="500"/>
                                        <p:tgtEl>
                                          <p:spTgt spid="55338"/>
                                        </p:tgtEl>
                                      </p:cBhvr>
                                    </p:animEffect>
                                    <p:set>
                                      <p:cBhvr>
                                        <p:cTn id="175" dur="1" fill="hold">
                                          <p:stCondLst>
                                            <p:cond delay="499"/>
                                          </p:stCondLst>
                                        </p:cTn>
                                        <p:tgtEl>
                                          <p:spTgt spid="55338"/>
                                        </p:tgtEl>
                                        <p:attrNameLst>
                                          <p:attrName>style.visibility</p:attrName>
                                        </p:attrNameLst>
                                      </p:cBhvr>
                                      <p:to>
                                        <p:strVal val="hidden"/>
                                      </p:to>
                                    </p:set>
                                  </p:childTnLst>
                                </p:cTn>
                              </p:par>
                              <p:par>
                                <p:cTn id="176" presetID="12" presetClass="entr" presetSubtype="1" fill="hold" nodeType="withEffect">
                                  <p:stCondLst>
                                    <p:cond delay="24000"/>
                                  </p:stCondLst>
                                  <p:childTnLst>
                                    <p:set>
                                      <p:cBhvr>
                                        <p:cTn id="177" dur="1" fill="hold">
                                          <p:stCondLst>
                                            <p:cond delay="0"/>
                                          </p:stCondLst>
                                        </p:cTn>
                                        <p:tgtEl>
                                          <p:spTgt spid="55341"/>
                                        </p:tgtEl>
                                        <p:attrNameLst>
                                          <p:attrName>style.visibility</p:attrName>
                                        </p:attrNameLst>
                                      </p:cBhvr>
                                      <p:to>
                                        <p:strVal val="visible"/>
                                      </p:to>
                                    </p:set>
                                    <p:animEffect transition="in" filter="slide(fromTop)">
                                      <p:cBhvr>
                                        <p:cTn id="178" dur="500"/>
                                        <p:tgtEl>
                                          <p:spTgt spid="55341"/>
                                        </p:tgtEl>
                                      </p:cBhvr>
                                    </p:animEffect>
                                  </p:childTnLst>
                                </p:cTn>
                              </p:par>
                              <p:par>
                                <p:cTn id="179" presetID="12" presetClass="exit" presetSubtype="4" fill="hold" nodeType="withEffect">
                                  <p:stCondLst>
                                    <p:cond delay="25000"/>
                                  </p:stCondLst>
                                  <p:childTnLst>
                                    <p:animEffect transition="out" filter="slide(fromBottom)">
                                      <p:cBhvr>
                                        <p:cTn id="180" dur="500"/>
                                        <p:tgtEl>
                                          <p:spTgt spid="55341"/>
                                        </p:tgtEl>
                                      </p:cBhvr>
                                    </p:animEffect>
                                    <p:set>
                                      <p:cBhvr>
                                        <p:cTn id="181" dur="1" fill="hold">
                                          <p:stCondLst>
                                            <p:cond delay="499"/>
                                          </p:stCondLst>
                                        </p:cTn>
                                        <p:tgtEl>
                                          <p:spTgt spid="55341"/>
                                        </p:tgtEl>
                                        <p:attrNameLst>
                                          <p:attrName>style.visibility</p:attrName>
                                        </p:attrNameLst>
                                      </p:cBhvr>
                                      <p:to>
                                        <p:strVal val="hidden"/>
                                      </p:to>
                                    </p:set>
                                  </p:childTnLst>
                                </p:cTn>
                              </p:par>
                              <p:par>
                                <p:cTn id="182" presetID="12" presetClass="entr" presetSubtype="1" fill="hold" nodeType="withEffect">
                                  <p:stCondLst>
                                    <p:cond delay="25000"/>
                                  </p:stCondLst>
                                  <p:childTnLst>
                                    <p:set>
                                      <p:cBhvr>
                                        <p:cTn id="183" dur="1" fill="hold">
                                          <p:stCondLst>
                                            <p:cond delay="0"/>
                                          </p:stCondLst>
                                        </p:cTn>
                                        <p:tgtEl>
                                          <p:spTgt spid="55344"/>
                                        </p:tgtEl>
                                        <p:attrNameLst>
                                          <p:attrName>style.visibility</p:attrName>
                                        </p:attrNameLst>
                                      </p:cBhvr>
                                      <p:to>
                                        <p:strVal val="visible"/>
                                      </p:to>
                                    </p:set>
                                    <p:animEffect transition="in" filter="slide(fromTop)">
                                      <p:cBhvr>
                                        <p:cTn id="184" dur="500"/>
                                        <p:tgtEl>
                                          <p:spTgt spid="55344"/>
                                        </p:tgtEl>
                                      </p:cBhvr>
                                    </p:animEffect>
                                  </p:childTnLst>
                                </p:cTn>
                              </p:par>
                              <p:par>
                                <p:cTn id="185" presetID="12" presetClass="exit" presetSubtype="4" fill="hold" nodeType="withEffect">
                                  <p:stCondLst>
                                    <p:cond delay="26000"/>
                                  </p:stCondLst>
                                  <p:childTnLst>
                                    <p:animEffect transition="out" filter="slide(fromBottom)">
                                      <p:cBhvr>
                                        <p:cTn id="186" dur="500"/>
                                        <p:tgtEl>
                                          <p:spTgt spid="55344"/>
                                        </p:tgtEl>
                                      </p:cBhvr>
                                    </p:animEffect>
                                    <p:set>
                                      <p:cBhvr>
                                        <p:cTn id="187" dur="1" fill="hold">
                                          <p:stCondLst>
                                            <p:cond delay="499"/>
                                          </p:stCondLst>
                                        </p:cTn>
                                        <p:tgtEl>
                                          <p:spTgt spid="55344"/>
                                        </p:tgtEl>
                                        <p:attrNameLst>
                                          <p:attrName>style.visibility</p:attrName>
                                        </p:attrNameLst>
                                      </p:cBhvr>
                                      <p:to>
                                        <p:strVal val="hidden"/>
                                      </p:to>
                                    </p:set>
                                  </p:childTnLst>
                                </p:cTn>
                              </p:par>
                              <p:par>
                                <p:cTn id="188" presetID="12" presetClass="entr" presetSubtype="1" fill="hold" nodeType="withEffect">
                                  <p:stCondLst>
                                    <p:cond delay="26000"/>
                                  </p:stCondLst>
                                  <p:childTnLst>
                                    <p:set>
                                      <p:cBhvr>
                                        <p:cTn id="189" dur="1" fill="hold">
                                          <p:stCondLst>
                                            <p:cond delay="0"/>
                                          </p:stCondLst>
                                        </p:cTn>
                                        <p:tgtEl>
                                          <p:spTgt spid="55347"/>
                                        </p:tgtEl>
                                        <p:attrNameLst>
                                          <p:attrName>style.visibility</p:attrName>
                                        </p:attrNameLst>
                                      </p:cBhvr>
                                      <p:to>
                                        <p:strVal val="visible"/>
                                      </p:to>
                                    </p:set>
                                    <p:animEffect transition="in" filter="slide(fromTop)">
                                      <p:cBhvr>
                                        <p:cTn id="190" dur="500"/>
                                        <p:tgtEl>
                                          <p:spTgt spid="55347"/>
                                        </p:tgtEl>
                                      </p:cBhvr>
                                    </p:animEffect>
                                  </p:childTnLst>
                                </p:cTn>
                              </p:par>
                              <p:par>
                                <p:cTn id="191" presetID="12" presetClass="exit" presetSubtype="4" fill="hold" nodeType="withEffect">
                                  <p:stCondLst>
                                    <p:cond delay="27000"/>
                                  </p:stCondLst>
                                  <p:childTnLst>
                                    <p:animEffect transition="out" filter="slide(fromBottom)">
                                      <p:cBhvr>
                                        <p:cTn id="192" dur="500"/>
                                        <p:tgtEl>
                                          <p:spTgt spid="55347"/>
                                        </p:tgtEl>
                                      </p:cBhvr>
                                    </p:animEffect>
                                    <p:set>
                                      <p:cBhvr>
                                        <p:cTn id="193" dur="1" fill="hold">
                                          <p:stCondLst>
                                            <p:cond delay="499"/>
                                          </p:stCondLst>
                                        </p:cTn>
                                        <p:tgtEl>
                                          <p:spTgt spid="55347"/>
                                        </p:tgtEl>
                                        <p:attrNameLst>
                                          <p:attrName>style.visibility</p:attrName>
                                        </p:attrNameLst>
                                      </p:cBhvr>
                                      <p:to>
                                        <p:strVal val="hidden"/>
                                      </p:to>
                                    </p:set>
                                  </p:childTnLst>
                                </p:cTn>
                              </p:par>
                              <p:par>
                                <p:cTn id="194" presetID="12" presetClass="entr" presetSubtype="1" fill="hold" nodeType="withEffect">
                                  <p:stCondLst>
                                    <p:cond delay="27000"/>
                                  </p:stCondLst>
                                  <p:childTnLst>
                                    <p:set>
                                      <p:cBhvr>
                                        <p:cTn id="195" dur="1" fill="hold">
                                          <p:stCondLst>
                                            <p:cond delay="0"/>
                                          </p:stCondLst>
                                        </p:cTn>
                                        <p:tgtEl>
                                          <p:spTgt spid="55350"/>
                                        </p:tgtEl>
                                        <p:attrNameLst>
                                          <p:attrName>style.visibility</p:attrName>
                                        </p:attrNameLst>
                                      </p:cBhvr>
                                      <p:to>
                                        <p:strVal val="visible"/>
                                      </p:to>
                                    </p:set>
                                    <p:animEffect transition="in" filter="slide(fromTop)">
                                      <p:cBhvr>
                                        <p:cTn id="196" dur="500"/>
                                        <p:tgtEl>
                                          <p:spTgt spid="55350"/>
                                        </p:tgtEl>
                                      </p:cBhvr>
                                    </p:animEffect>
                                  </p:childTnLst>
                                </p:cTn>
                              </p:par>
                              <p:par>
                                <p:cTn id="197" presetID="12" presetClass="exit" presetSubtype="4" fill="hold" nodeType="withEffect">
                                  <p:stCondLst>
                                    <p:cond delay="28000"/>
                                  </p:stCondLst>
                                  <p:childTnLst>
                                    <p:animEffect transition="out" filter="slide(fromBottom)">
                                      <p:cBhvr>
                                        <p:cTn id="198" dur="500"/>
                                        <p:tgtEl>
                                          <p:spTgt spid="55350"/>
                                        </p:tgtEl>
                                      </p:cBhvr>
                                    </p:animEffect>
                                    <p:set>
                                      <p:cBhvr>
                                        <p:cTn id="199" dur="1" fill="hold">
                                          <p:stCondLst>
                                            <p:cond delay="499"/>
                                          </p:stCondLst>
                                        </p:cTn>
                                        <p:tgtEl>
                                          <p:spTgt spid="55350"/>
                                        </p:tgtEl>
                                        <p:attrNameLst>
                                          <p:attrName>style.visibility</p:attrName>
                                        </p:attrNameLst>
                                      </p:cBhvr>
                                      <p:to>
                                        <p:strVal val="hidden"/>
                                      </p:to>
                                    </p:set>
                                  </p:childTnLst>
                                </p:cTn>
                              </p:par>
                              <p:par>
                                <p:cTn id="200" presetID="12" presetClass="entr" presetSubtype="1" fill="hold" nodeType="withEffect">
                                  <p:stCondLst>
                                    <p:cond delay="28000"/>
                                  </p:stCondLst>
                                  <p:childTnLst>
                                    <p:set>
                                      <p:cBhvr>
                                        <p:cTn id="201" dur="1" fill="hold">
                                          <p:stCondLst>
                                            <p:cond delay="0"/>
                                          </p:stCondLst>
                                        </p:cTn>
                                        <p:tgtEl>
                                          <p:spTgt spid="55353"/>
                                        </p:tgtEl>
                                        <p:attrNameLst>
                                          <p:attrName>style.visibility</p:attrName>
                                        </p:attrNameLst>
                                      </p:cBhvr>
                                      <p:to>
                                        <p:strVal val="visible"/>
                                      </p:to>
                                    </p:set>
                                    <p:animEffect transition="in" filter="slide(fromTop)">
                                      <p:cBhvr>
                                        <p:cTn id="202" dur="500"/>
                                        <p:tgtEl>
                                          <p:spTgt spid="55353"/>
                                        </p:tgtEl>
                                      </p:cBhvr>
                                    </p:animEffect>
                                  </p:childTnLst>
                                </p:cTn>
                              </p:par>
                              <p:par>
                                <p:cTn id="203" presetID="12" presetClass="exit" presetSubtype="4" fill="hold" nodeType="withEffect">
                                  <p:stCondLst>
                                    <p:cond delay="29000"/>
                                  </p:stCondLst>
                                  <p:childTnLst>
                                    <p:animEffect transition="out" filter="slide(fromBottom)">
                                      <p:cBhvr>
                                        <p:cTn id="204" dur="500"/>
                                        <p:tgtEl>
                                          <p:spTgt spid="55353"/>
                                        </p:tgtEl>
                                      </p:cBhvr>
                                    </p:animEffect>
                                    <p:set>
                                      <p:cBhvr>
                                        <p:cTn id="205" dur="1" fill="hold">
                                          <p:stCondLst>
                                            <p:cond delay="499"/>
                                          </p:stCondLst>
                                        </p:cTn>
                                        <p:tgtEl>
                                          <p:spTgt spid="55353"/>
                                        </p:tgtEl>
                                        <p:attrNameLst>
                                          <p:attrName>style.visibility</p:attrName>
                                        </p:attrNameLst>
                                      </p:cBhvr>
                                      <p:to>
                                        <p:strVal val="hidden"/>
                                      </p:to>
                                    </p:set>
                                  </p:childTnLst>
                                </p:cTn>
                              </p:par>
                              <p:par>
                                <p:cTn id="206" presetID="12" presetClass="entr" presetSubtype="1" fill="hold" nodeType="withEffect">
                                  <p:stCondLst>
                                    <p:cond delay="29000"/>
                                  </p:stCondLst>
                                  <p:childTnLst>
                                    <p:set>
                                      <p:cBhvr>
                                        <p:cTn id="207" dur="1" fill="hold">
                                          <p:stCondLst>
                                            <p:cond delay="0"/>
                                          </p:stCondLst>
                                        </p:cTn>
                                        <p:tgtEl>
                                          <p:spTgt spid="55356"/>
                                        </p:tgtEl>
                                        <p:attrNameLst>
                                          <p:attrName>style.visibility</p:attrName>
                                        </p:attrNameLst>
                                      </p:cBhvr>
                                      <p:to>
                                        <p:strVal val="visible"/>
                                      </p:to>
                                    </p:set>
                                    <p:animEffect transition="in" filter="slide(fromTop)">
                                      <p:cBhvr>
                                        <p:cTn id="208" dur="500"/>
                                        <p:tgtEl>
                                          <p:spTgt spid="55356"/>
                                        </p:tgtEl>
                                      </p:cBhvr>
                                    </p:animEffect>
                                  </p:childTnLst>
                                </p:cTn>
                              </p:par>
                              <p:par>
                                <p:cTn id="209" presetID="12" presetClass="exit" presetSubtype="4" fill="hold" nodeType="withEffect">
                                  <p:stCondLst>
                                    <p:cond delay="30000"/>
                                  </p:stCondLst>
                                  <p:childTnLst>
                                    <p:animEffect transition="out" filter="slide(fromBottom)">
                                      <p:cBhvr>
                                        <p:cTn id="210" dur="500"/>
                                        <p:tgtEl>
                                          <p:spTgt spid="55315"/>
                                        </p:tgtEl>
                                      </p:cBhvr>
                                    </p:animEffect>
                                    <p:set>
                                      <p:cBhvr>
                                        <p:cTn id="211" dur="1" fill="hold">
                                          <p:stCondLst>
                                            <p:cond delay="499"/>
                                          </p:stCondLst>
                                        </p:cTn>
                                        <p:tgtEl>
                                          <p:spTgt spid="55315"/>
                                        </p:tgtEl>
                                        <p:attrNameLst>
                                          <p:attrName>style.visibility</p:attrName>
                                        </p:attrNameLst>
                                      </p:cBhvr>
                                      <p:to>
                                        <p:strVal val="hidden"/>
                                      </p:to>
                                    </p:set>
                                  </p:childTnLst>
                                </p:cTn>
                              </p:par>
                              <p:par>
                                <p:cTn id="212" presetID="12" presetClass="entr" presetSubtype="1" fill="hold" nodeType="withEffect">
                                  <p:stCondLst>
                                    <p:cond delay="30000"/>
                                  </p:stCondLst>
                                  <p:childTnLst>
                                    <p:set>
                                      <p:cBhvr>
                                        <p:cTn id="213" dur="1" fill="hold">
                                          <p:stCondLst>
                                            <p:cond delay="0"/>
                                          </p:stCondLst>
                                        </p:cTn>
                                        <p:tgtEl>
                                          <p:spTgt spid="55359"/>
                                        </p:tgtEl>
                                        <p:attrNameLst>
                                          <p:attrName>style.visibility</p:attrName>
                                        </p:attrNameLst>
                                      </p:cBhvr>
                                      <p:to>
                                        <p:strVal val="visible"/>
                                      </p:to>
                                    </p:set>
                                    <p:animEffect transition="in" filter="slide(fromTop)">
                                      <p:cBhvr>
                                        <p:cTn id="214" dur="500"/>
                                        <p:tgtEl>
                                          <p:spTgt spid="55359"/>
                                        </p:tgtEl>
                                      </p:cBhvr>
                                    </p:animEffect>
                                  </p:childTnLst>
                                </p:cTn>
                              </p:par>
                              <p:par>
                                <p:cTn id="215" presetID="12" presetClass="exit" presetSubtype="4" fill="hold" nodeType="withEffect">
                                  <p:stCondLst>
                                    <p:cond delay="30000"/>
                                  </p:stCondLst>
                                  <p:childTnLst>
                                    <p:animEffect transition="out" filter="slide(fromBottom)">
                                      <p:cBhvr>
                                        <p:cTn id="216" dur="500"/>
                                        <p:tgtEl>
                                          <p:spTgt spid="55356"/>
                                        </p:tgtEl>
                                      </p:cBhvr>
                                    </p:animEffect>
                                    <p:set>
                                      <p:cBhvr>
                                        <p:cTn id="217" dur="1" fill="hold">
                                          <p:stCondLst>
                                            <p:cond delay="499"/>
                                          </p:stCondLst>
                                        </p:cTn>
                                        <p:tgtEl>
                                          <p:spTgt spid="55356"/>
                                        </p:tgtEl>
                                        <p:attrNameLst>
                                          <p:attrName>style.visibility</p:attrName>
                                        </p:attrNameLst>
                                      </p:cBhvr>
                                      <p:to>
                                        <p:strVal val="hidden"/>
                                      </p:to>
                                    </p:set>
                                  </p:childTnLst>
                                </p:cTn>
                              </p:par>
                              <p:par>
                                <p:cTn id="218" presetID="12" presetClass="entr" presetSubtype="1" fill="hold" nodeType="withEffect">
                                  <p:stCondLst>
                                    <p:cond delay="30000"/>
                                  </p:stCondLst>
                                  <p:childTnLst>
                                    <p:set>
                                      <p:cBhvr>
                                        <p:cTn id="219" dur="1" fill="hold">
                                          <p:stCondLst>
                                            <p:cond delay="0"/>
                                          </p:stCondLst>
                                        </p:cTn>
                                        <p:tgtEl>
                                          <p:spTgt spid="55389"/>
                                        </p:tgtEl>
                                        <p:attrNameLst>
                                          <p:attrName>style.visibility</p:attrName>
                                        </p:attrNameLst>
                                      </p:cBhvr>
                                      <p:to>
                                        <p:strVal val="visible"/>
                                      </p:to>
                                    </p:set>
                                    <p:animEffect transition="in" filter="slide(fromTop)">
                                      <p:cBhvr>
                                        <p:cTn id="220" dur="500"/>
                                        <p:tgtEl>
                                          <p:spTgt spid="55389"/>
                                        </p:tgtEl>
                                      </p:cBhvr>
                                    </p:animEffect>
                                  </p:childTnLst>
                                </p:cTn>
                              </p:par>
                              <p:par>
                                <p:cTn id="221" presetID="12" presetClass="exit" presetSubtype="4" fill="hold" nodeType="withEffect">
                                  <p:stCondLst>
                                    <p:cond delay="31000"/>
                                  </p:stCondLst>
                                  <p:childTnLst>
                                    <p:animEffect transition="out" filter="slide(fromBottom)">
                                      <p:cBhvr>
                                        <p:cTn id="222" dur="500"/>
                                        <p:tgtEl>
                                          <p:spTgt spid="55359"/>
                                        </p:tgtEl>
                                      </p:cBhvr>
                                    </p:animEffect>
                                    <p:set>
                                      <p:cBhvr>
                                        <p:cTn id="223" dur="1" fill="hold">
                                          <p:stCondLst>
                                            <p:cond delay="499"/>
                                          </p:stCondLst>
                                        </p:cTn>
                                        <p:tgtEl>
                                          <p:spTgt spid="55359"/>
                                        </p:tgtEl>
                                        <p:attrNameLst>
                                          <p:attrName>style.visibility</p:attrName>
                                        </p:attrNameLst>
                                      </p:cBhvr>
                                      <p:to>
                                        <p:strVal val="hidden"/>
                                      </p:to>
                                    </p:set>
                                  </p:childTnLst>
                                </p:cTn>
                              </p:par>
                              <p:par>
                                <p:cTn id="224" presetID="12" presetClass="entr" presetSubtype="1" fill="hold" nodeType="withEffect">
                                  <p:stCondLst>
                                    <p:cond delay="31000"/>
                                  </p:stCondLst>
                                  <p:childTnLst>
                                    <p:set>
                                      <p:cBhvr>
                                        <p:cTn id="225" dur="1" fill="hold">
                                          <p:stCondLst>
                                            <p:cond delay="0"/>
                                          </p:stCondLst>
                                        </p:cTn>
                                        <p:tgtEl>
                                          <p:spTgt spid="55362"/>
                                        </p:tgtEl>
                                        <p:attrNameLst>
                                          <p:attrName>style.visibility</p:attrName>
                                        </p:attrNameLst>
                                      </p:cBhvr>
                                      <p:to>
                                        <p:strVal val="visible"/>
                                      </p:to>
                                    </p:set>
                                    <p:animEffect transition="in" filter="slide(fromTop)">
                                      <p:cBhvr>
                                        <p:cTn id="226" dur="500"/>
                                        <p:tgtEl>
                                          <p:spTgt spid="55362"/>
                                        </p:tgtEl>
                                      </p:cBhvr>
                                    </p:animEffect>
                                  </p:childTnLst>
                                </p:cTn>
                              </p:par>
                              <p:par>
                                <p:cTn id="227" presetID="12" presetClass="exit" presetSubtype="4" fill="hold" nodeType="withEffect">
                                  <p:stCondLst>
                                    <p:cond delay="32000"/>
                                  </p:stCondLst>
                                  <p:childTnLst>
                                    <p:animEffect transition="out" filter="slide(fromBottom)">
                                      <p:cBhvr>
                                        <p:cTn id="228" dur="500"/>
                                        <p:tgtEl>
                                          <p:spTgt spid="55362"/>
                                        </p:tgtEl>
                                      </p:cBhvr>
                                    </p:animEffect>
                                    <p:set>
                                      <p:cBhvr>
                                        <p:cTn id="229" dur="1" fill="hold">
                                          <p:stCondLst>
                                            <p:cond delay="499"/>
                                          </p:stCondLst>
                                        </p:cTn>
                                        <p:tgtEl>
                                          <p:spTgt spid="55362"/>
                                        </p:tgtEl>
                                        <p:attrNameLst>
                                          <p:attrName>style.visibility</p:attrName>
                                        </p:attrNameLst>
                                      </p:cBhvr>
                                      <p:to>
                                        <p:strVal val="hidden"/>
                                      </p:to>
                                    </p:set>
                                  </p:childTnLst>
                                </p:cTn>
                              </p:par>
                              <p:par>
                                <p:cTn id="230" presetID="12" presetClass="entr" presetSubtype="1" fill="hold" nodeType="withEffect">
                                  <p:stCondLst>
                                    <p:cond delay="32000"/>
                                  </p:stCondLst>
                                  <p:childTnLst>
                                    <p:set>
                                      <p:cBhvr>
                                        <p:cTn id="231" dur="1" fill="hold">
                                          <p:stCondLst>
                                            <p:cond delay="0"/>
                                          </p:stCondLst>
                                        </p:cTn>
                                        <p:tgtEl>
                                          <p:spTgt spid="55365"/>
                                        </p:tgtEl>
                                        <p:attrNameLst>
                                          <p:attrName>style.visibility</p:attrName>
                                        </p:attrNameLst>
                                      </p:cBhvr>
                                      <p:to>
                                        <p:strVal val="visible"/>
                                      </p:to>
                                    </p:set>
                                    <p:animEffect transition="in" filter="slide(fromTop)">
                                      <p:cBhvr>
                                        <p:cTn id="232" dur="500"/>
                                        <p:tgtEl>
                                          <p:spTgt spid="55365"/>
                                        </p:tgtEl>
                                      </p:cBhvr>
                                    </p:animEffect>
                                  </p:childTnLst>
                                </p:cTn>
                              </p:par>
                              <p:par>
                                <p:cTn id="233" presetID="12" presetClass="exit" presetSubtype="4" fill="hold" nodeType="withEffect">
                                  <p:stCondLst>
                                    <p:cond delay="33000"/>
                                  </p:stCondLst>
                                  <p:childTnLst>
                                    <p:animEffect transition="out" filter="slide(fromBottom)">
                                      <p:cBhvr>
                                        <p:cTn id="234" dur="500"/>
                                        <p:tgtEl>
                                          <p:spTgt spid="55365"/>
                                        </p:tgtEl>
                                      </p:cBhvr>
                                    </p:animEffect>
                                    <p:set>
                                      <p:cBhvr>
                                        <p:cTn id="235" dur="1" fill="hold">
                                          <p:stCondLst>
                                            <p:cond delay="499"/>
                                          </p:stCondLst>
                                        </p:cTn>
                                        <p:tgtEl>
                                          <p:spTgt spid="55365"/>
                                        </p:tgtEl>
                                        <p:attrNameLst>
                                          <p:attrName>style.visibility</p:attrName>
                                        </p:attrNameLst>
                                      </p:cBhvr>
                                      <p:to>
                                        <p:strVal val="hidden"/>
                                      </p:to>
                                    </p:set>
                                  </p:childTnLst>
                                </p:cTn>
                              </p:par>
                              <p:par>
                                <p:cTn id="236" presetID="12" presetClass="entr" presetSubtype="1" fill="hold" nodeType="withEffect">
                                  <p:stCondLst>
                                    <p:cond delay="33000"/>
                                  </p:stCondLst>
                                  <p:childTnLst>
                                    <p:set>
                                      <p:cBhvr>
                                        <p:cTn id="237" dur="1" fill="hold">
                                          <p:stCondLst>
                                            <p:cond delay="0"/>
                                          </p:stCondLst>
                                        </p:cTn>
                                        <p:tgtEl>
                                          <p:spTgt spid="55368"/>
                                        </p:tgtEl>
                                        <p:attrNameLst>
                                          <p:attrName>style.visibility</p:attrName>
                                        </p:attrNameLst>
                                      </p:cBhvr>
                                      <p:to>
                                        <p:strVal val="visible"/>
                                      </p:to>
                                    </p:set>
                                    <p:animEffect transition="in" filter="slide(fromTop)">
                                      <p:cBhvr>
                                        <p:cTn id="238" dur="500"/>
                                        <p:tgtEl>
                                          <p:spTgt spid="55368"/>
                                        </p:tgtEl>
                                      </p:cBhvr>
                                    </p:animEffect>
                                  </p:childTnLst>
                                </p:cTn>
                              </p:par>
                              <p:par>
                                <p:cTn id="239" presetID="12" presetClass="exit" presetSubtype="4" fill="hold" nodeType="withEffect">
                                  <p:stCondLst>
                                    <p:cond delay="34000"/>
                                  </p:stCondLst>
                                  <p:childTnLst>
                                    <p:animEffect transition="out" filter="slide(fromBottom)">
                                      <p:cBhvr>
                                        <p:cTn id="240" dur="500"/>
                                        <p:tgtEl>
                                          <p:spTgt spid="55368"/>
                                        </p:tgtEl>
                                      </p:cBhvr>
                                    </p:animEffect>
                                    <p:set>
                                      <p:cBhvr>
                                        <p:cTn id="241" dur="1" fill="hold">
                                          <p:stCondLst>
                                            <p:cond delay="499"/>
                                          </p:stCondLst>
                                        </p:cTn>
                                        <p:tgtEl>
                                          <p:spTgt spid="55368"/>
                                        </p:tgtEl>
                                        <p:attrNameLst>
                                          <p:attrName>style.visibility</p:attrName>
                                        </p:attrNameLst>
                                      </p:cBhvr>
                                      <p:to>
                                        <p:strVal val="hidden"/>
                                      </p:to>
                                    </p:set>
                                  </p:childTnLst>
                                </p:cTn>
                              </p:par>
                              <p:par>
                                <p:cTn id="242" presetID="12" presetClass="entr" presetSubtype="1" fill="hold" nodeType="withEffect">
                                  <p:stCondLst>
                                    <p:cond delay="34000"/>
                                  </p:stCondLst>
                                  <p:childTnLst>
                                    <p:set>
                                      <p:cBhvr>
                                        <p:cTn id="243" dur="1" fill="hold">
                                          <p:stCondLst>
                                            <p:cond delay="0"/>
                                          </p:stCondLst>
                                        </p:cTn>
                                        <p:tgtEl>
                                          <p:spTgt spid="55371"/>
                                        </p:tgtEl>
                                        <p:attrNameLst>
                                          <p:attrName>style.visibility</p:attrName>
                                        </p:attrNameLst>
                                      </p:cBhvr>
                                      <p:to>
                                        <p:strVal val="visible"/>
                                      </p:to>
                                    </p:set>
                                    <p:animEffect transition="in" filter="slide(fromTop)">
                                      <p:cBhvr>
                                        <p:cTn id="244" dur="500"/>
                                        <p:tgtEl>
                                          <p:spTgt spid="55371"/>
                                        </p:tgtEl>
                                      </p:cBhvr>
                                    </p:animEffect>
                                  </p:childTnLst>
                                </p:cTn>
                              </p:par>
                              <p:par>
                                <p:cTn id="245" presetID="12" presetClass="exit" presetSubtype="4" fill="hold" nodeType="withEffect">
                                  <p:stCondLst>
                                    <p:cond delay="35000"/>
                                  </p:stCondLst>
                                  <p:childTnLst>
                                    <p:animEffect transition="out" filter="slide(fromBottom)">
                                      <p:cBhvr>
                                        <p:cTn id="246" dur="500"/>
                                        <p:tgtEl>
                                          <p:spTgt spid="55371"/>
                                        </p:tgtEl>
                                      </p:cBhvr>
                                    </p:animEffect>
                                    <p:set>
                                      <p:cBhvr>
                                        <p:cTn id="247" dur="1" fill="hold">
                                          <p:stCondLst>
                                            <p:cond delay="499"/>
                                          </p:stCondLst>
                                        </p:cTn>
                                        <p:tgtEl>
                                          <p:spTgt spid="55371"/>
                                        </p:tgtEl>
                                        <p:attrNameLst>
                                          <p:attrName>style.visibility</p:attrName>
                                        </p:attrNameLst>
                                      </p:cBhvr>
                                      <p:to>
                                        <p:strVal val="hidden"/>
                                      </p:to>
                                    </p:set>
                                  </p:childTnLst>
                                </p:cTn>
                              </p:par>
                              <p:par>
                                <p:cTn id="248" presetID="12" presetClass="entr" presetSubtype="1" fill="hold" nodeType="withEffect">
                                  <p:stCondLst>
                                    <p:cond delay="35000"/>
                                  </p:stCondLst>
                                  <p:childTnLst>
                                    <p:set>
                                      <p:cBhvr>
                                        <p:cTn id="249" dur="1" fill="hold">
                                          <p:stCondLst>
                                            <p:cond delay="0"/>
                                          </p:stCondLst>
                                        </p:cTn>
                                        <p:tgtEl>
                                          <p:spTgt spid="55374"/>
                                        </p:tgtEl>
                                        <p:attrNameLst>
                                          <p:attrName>style.visibility</p:attrName>
                                        </p:attrNameLst>
                                      </p:cBhvr>
                                      <p:to>
                                        <p:strVal val="visible"/>
                                      </p:to>
                                    </p:set>
                                    <p:animEffect transition="in" filter="slide(fromTop)">
                                      <p:cBhvr>
                                        <p:cTn id="250" dur="500"/>
                                        <p:tgtEl>
                                          <p:spTgt spid="55374"/>
                                        </p:tgtEl>
                                      </p:cBhvr>
                                    </p:animEffect>
                                  </p:childTnLst>
                                </p:cTn>
                              </p:par>
                              <p:par>
                                <p:cTn id="251" presetID="12" presetClass="exit" presetSubtype="4" fill="hold" nodeType="withEffect">
                                  <p:stCondLst>
                                    <p:cond delay="36000"/>
                                  </p:stCondLst>
                                  <p:childTnLst>
                                    <p:animEffect transition="out" filter="slide(fromBottom)">
                                      <p:cBhvr>
                                        <p:cTn id="252" dur="500"/>
                                        <p:tgtEl>
                                          <p:spTgt spid="55374"/>
                                        </p:tgtEl>
                                      </p:cBhvr>
                                    </p:animEffect>
                                    <p:set>
                                      <p:cBhvr>
                                        <p:cTn id="253" dur="1" fill="hold">
                                          <p:stCondLst>
                                            <p:cond delay="499"/>
                                          </p:stCondLst>
                                        </p:cTn>
                                        <p:tgtEl>
                                          <p:spTgt spid="55374"/>
                                        </p:tgtEl>
                                        <p:attrNameLst>
                                          <p:attrName>style.visibility</p:attrName>
                                        </p:attrNameLst>
                                      </p:cBhvr>
                                      <p:to>
                                        <p:strVal val="hidden"/>
                                      </p:to>
                                    </p:set>
                                  </p:childTnLst>
                                </p:cTn>
                              </p:par>
                              <p:par>
                                <p:cTn id="254" presetID="12" presetClass="entr" presetSubtype="1" fill="hold" nodeType="withEffect">
                                  <p:stCondLst>
                                    <p:cond delay="36000"/>
                                  </p:stCondLst>
                                  <p:childTnLst>
                                    <p:set>
                                      <p:cBhvr>
                                        <p:cTn id="255" dur="1" fill="hold">
                                          <p:stCondLst>
                                            <p:cond delay="0"/>
                                          </p:stCondLst>
                                        </p:cTn>
                                        <p:tgtEl>
                                          <p:spTgt spid="55377"/>
                                        </p:tgtEl>
                                        <p:attrNameLst>
                                          <p:attrName>style.visibility</p:attrName>
                                        </p:attrNameLst>
                                      </p:cBhvr>
                                      <p:to>
                                        <p:strVal val="visible"/>
                                      </p:to>
                                    </p:set>
                                    <p:animEffect transition="in" filter="slide(fromTop)">
                                      <p:cBhvr>
                                        <p:cTn id="256" dur="500"/>
                                        <p:tgtEl>
                                          <p:spTgt spid="55377"/>
                                        </p:tgtEl>
                                      </p:cBhvr>
                                    </p:animEffect>
                                  </p:childTnLst>
                                </p:cTn>
                              </p:par>
                              <p:par>
                                <p:cTn id="257" presetID="12" presetClass="exit" presetSubtype="4" fill="hold" nodeType="withEffect">
                                  <p:stCondLst>
                                    <p:cond delay="37000"/>
                                  </p:stCondLst>
                                  <p:childTnLst>
                                    <p:animEffect transition="out" filter="slide(fromBottom)">
                                      <p:cBhvr>
                                        <p:cTn id="258" dur="500"/>
                                        <p:tgtEl>
                                          <p:spTgt spid="55377"/>
                                        </p:tgtEl>
                                      </p:cBhvr>
                                    </p:animEffect>
                                    <p:set>
                                      <p:cBhvr>
                                        <p:cTn id="259" dur="1" fill="hold">
                                          <p:stCondLst>
                                            <p:cond delay="499"/>
                                          </p:stCondLst>
                                        </p:cTn>
                                        <p:tgtEl>
                                          <p:spTgt spid="55377"/>
                                        </p:tgtEl>
                                        <p:attrNameLst>
                                          <p:attrName>style.visibility</p:attrName>
                                        </p:attrNameLst>
                                      </p:cBhvr>
                                      <p:to>
                                        <p:strVal val="hidden"/>
                                      </p:to>
                                    </p:set>
                                  </p:childTnLst>
                                </p:cTn>
                              </p:par>
                              <p:par>
                                <p:cTn id="260" presetID="12" presetClass="entr" presetSubtype="1" fill="hold" nodeType="withEffect">
                                  <p:stCondLst>
                                    <p:cond delay="37000"/>
                                  </p:stCondLst>
                                  <p:childTnLst>
                                    <p:set>
                                      <p:cBhvr>
                                        <p:cTn id="261" dur="1" fill="hold">
                                          <p:stCondLst>
                                            <p:cond delay="0"/>
                                          </p:stCondLst>
                                        </p:cTn>
                                        <p:tgtEl>
                                          <p:spTgt spid="55380"/>
                                        </p:tgtEl>
                                        <p:attrNameLst>
                                          <p:attrName>style.visibility</p:attrName>
                                        </p:attrNameLst>
                                      </p:cBhvr>
                                      <p:to>
                                        <p:strVal val="visible"/>
                                      </p:to>
                                    </p:set>
                                    <p:animEffect transition="in" filter="slide(fromTop)">
                                      <p:cBhvr>
                                        <p:cTn id="262" dur="500"/>
                                        <p:tgtEl>
                                          <p:spTgt spid="55380"/>
                                        </p:tgtEl>
                                      </p:cBhvr>
                                    </p:animEffect>
                                  </p:childTnLst>
                                </p:cTn>
                              </p:par>
                              <p:par>
                                <p:cTn id="263" presetID="12" presetClass="exit" presetSubtype="4" fill="hold" nodeType="withEffect">
                                  <p:stCondLst>
                                    <p:cond delay="38000"/>
                                  </p:stCondLst>
                                  <p:childTnLst>
                                    <p:animEffect transition="out" filter="slide(fromBottom)">
                                      <p:cBhvr>
                                        <p:cTn id="264" dur="500"/>
                                        <p:tgtEl>
                                          <p:spTgt spid="55380"/>
                                        </p:tgtEl>
                                      </p:cBhvr>
                                    </p:animEffect>
                                    <p:set>
                                      <p:cBhvr>
                                        <p:cTn id="265" dur="1" fill="hold">
                                          <p:stCondLst>
                                            <p:cond delay="499"/>
                                          </p:stCondLst>
                                        </p:cTn>
                                        <p:tgtEl>
                                          <p:spTgt spid="55380"/>
                                        </p:tgtEl>
                                        <p:attrNameLst>
                                          <p:attrName>style.visibility</p:attrName>
                                        </p:attrNameLst>
                                      </p:cBhvr>
                                      <p:to>
                                        <p:strVal val="hidden"/>
                                      </p:to>
                                    </p:set>
                                  </p:childTnLst>
                                </p:cTn>
                              </p:par>
                              <p:par>
                                <p:cTn id="266" presetID="12" presetClass="entr" presetSubtype="1" fill="hold" nodeType="withEffect">
                                  <p:stCondLst>
                                    <p:cond delay="38000"/>
                                  </p:stCondLst>
                                  <p:childTnLst>
                                    <p:set>
                                      <p:cBhvr>
                                        <p:cTn id="267" dur="1" fill="hold">
                                          <p:stCondLst>
                                            <p:cond delay="0"/>
                                          </p:stCondLst>
                                        </p:cTn>
                                        <p:tgtEl>
                                          <p:spTgt spid="55383"/>
                                        </p:tgtEl>
                                        <p:attrNameLst>
                                          <p:attrName>style.visibility</p:attrName>
                                        </p:attrNameLst>
                                      </p:cBhvr>
                                      <p:to>
                                        <p:strVal val="visible"/>
                                      </p:to>
                                    </p:set>
                                    <p:animEffect transition="in" filter="slide(fromTop)">
                                      <p:cBhvr>
                                        <p:cTn id="268" dur="500"/>
                                        <p:tgtEl>
                                          <p:spTgt spid="55383"/>
                                        </p:tgtEl>
                                      </p:cBhvr>
                                    </p:animEffect>
                                  </p:childTnLst>
                                </p:cTn>
                              </p:par>
                              <p:par>
                                <p:cTn id="269" presetID="12" presetClass="exit" presetSubtype="4" fill="hold" nodeType="withEffect">
                                  <p:stCondLst>
                                    <p:cond delay="39000"/>
                                  </p:stCondLst>
                                  <p:childTnLst>
                                    <p:animEffect transition="out" filter="slide(fromBottom)">
                                      <p:cBhvr>
                                        <p:cTn id="270" dur="500"/>
                                        <p:tgtEl>
                                          <p:spTgt spid="55383"/>
                                        </p:tgtEl>
                                      </p:cBhvr>
                                    </p:animEffect>
                                    <p:set>
                                      <p:cBhvr>
                                        <p:cTn id="271" dur="1" fill="hold">
                                          <p:stCondLst>
                                            <p:cond delay="499"/>
                                          </p:stCondLst>
                                        </p:cTn>
                                        <p:tgtEl>
                                          <p:spTgt spid="55383"/>
                                        </p:tgtEl>
                                        <p:attrNameLst>
                                          <p:attrName>style.visibility</p:attrName>
                                        </p:attrNameLst>
                                      </p:cBhvr>
                                      <p:to>
                                        <p:strVal val="hidden"/>
                                      </p:to>
                                    </p:set>
                                  </p:childTnLst>
                                </p:cTn>
                              </p:par>
                              <p:par>
                                <p:cTn id="272" presetID="12" presetClass="entr" presetSubtype="1" fill="hold" nodeType="withEffect">
                                  <p:stCondLst>
                                    <p:cond delay="39000"/>
                                  </p:stCondLst>
                                  <p:childTnLst>
                                    <p:set>
                                      <p:cBhvr>
                                        <p:cTn id="273" dur="1" fill="hold">
                                          <p:stCondLst>
                                            <p:cond delay="0"/>
                                          </p:stCondLst>
                                        </p:cTn>
                                        <p:tgtEl>
                                          <p:spTgt spid="55386"/>
                                        </p:tgtEl>
                                        <p:attrNameLst>
                                          <p:attrName>style.visibility</p:attrName>
                                        </p:attrNameLst>
                                      </p:cBhvr>
                                      <p:to>
                                        <p:strVal val="visible"/>
                                      </p:to>
                                    </p:set>
                                    <p:animEffect transition="in" filter="slide(fromTop)">
                                      <p:cBhvr>
                                        <p:cTn id="274" dur="500"/>
                                        <p:tgtEl>
                                          <p:spTgt spid="55386"/>
                                        </p:tgtEl>
                                      </p:cBhvr>
                                    </p:animEffect>
                                  </p:childTnLst>
                                </p:cTn>
                              </p:par>
                              <p:par>
                                <p:cTn id="275" presetID="12" presetClass="exit" presetSubtype="4" fill="hold" nodeType="withEffect">
                                  <p:stCondLst>
                                    <p:cond delay="40000"/>
                                  </p:stCondLst>
                                  <p:childTnLst>
                                    <p:animEffect transition="out" filter="slide(fromBottom)">
                                      <p:cBhvr>
                                        <p:cTn id="276" dur="500"/>
                                        <p:tgtEl>
                                          <p:spTgt spid="55386"/>
                                        </p:tgtEl>
                                      </p:cBhvr>
                                    </p:animEffect>
                                    <p:set>
                                      <p:cBhvr>
                                        <p:cTn id="277" dur="1" fill="hold">
                                          <p:stCondLst>
                                            <p:cond delay="499"/>
                                          </p:stCondLst>
                                        </p:cTn>
                                        <p:tgtEl>
                                          <p:spTgt spid="55386"/>
                                        </p:tgtEl>
                                        <p:attrNameLst>
                                          <p:attrName>style.visibility</p:attrName>
                                        </p:attrNameLst>
                                      </p:cBhvr>
                                      <p:to>
                                        <p:strVal val="hidden"/>
                                      </p:to>
                                    </p:set>
                                  </p:childTnLst>
                                </p:cTn>
                              </p:par>
                              <p:par>
                                <p:cTn id="278" presetID="12" presetClass="entr" presetSubtype="1" fill="hold" nodeType="withEffect">
                                  <p:stCondLst>
                                    <p:cond delay="40000"/>
                                  </p:stCondLst>
                                  <p:childTnLst>
                                    <p:set>
                                      <p:cBhvr>
                                        <p:cTn id="279" dur="1" fill="hold">
                                          <p:stCondLst>
                                            <p:cond delay="0"/>
                                          </p:stCondLst>
                                        </p:cTn>
                                        <p:tgtEl>
                                          <p:spTgt spid="55392"/>
                                        </p:tgtEl>
                                        <p:attrNameLst>
                                          <p:attrName>style.visibility</p:attrName>
                                        </p:attrNameLst>
                                      </p:cBhvr>
                                      <p:to>
                                        <p:strVal val="visible"/>
                                      </p:to>
                                    </p:set>
                                    <p:animEffect transition="in" filter="slide(fromTop)">
                                      <p:cBhvr>
                                        <p:cTn id="280" dur="500"/>
                                        <p:tgtEl>
                                          <p:spTgt spid="55392"/>
                                        </p:tgtEl>
                                      </p:cBhvr>
                                    </p:animEffect>
                                  </p:childTnLst>
                                </p:cTn>
                              </p:par>
                              <p:par>
                                <p:cTn id="281" presetID="12" presetClass="exit" presetSubtype="4" fill="hold" nodeType="withEffect">
                                  <p:stCondLst>
                                    <p:cond delay="40000"/>
                                  </p:stCondLst>
                                  <p:childTnLst>
                                    <p:animEffect transition="out" filter="slide(fromBottom)">
                                      <p:cBhvr>
                                        <p:cTn id="282" dur="500"/>
                                        <p:tgtEl>
                                          <p:spTgt spid="55389"/>
                                        </p:tgtEl>
                                      </p:cBhvr>
                                    </p:animEffect>
                                    <p:set>
                                      <p:cBhvr>
                                        <p:cTn id="283" dur="1" fill="hold">
                                          <p:stCondLst>
                                            <p:cond delay="499"/>
                                          </p:stCondLst>
                                        </p:cTn>
                                        <p:tgtEl>
                                          <p:spTgt spid="55389"/>
                                        </p:tgtEl>
                                        <p:attrNameLst>
                                          <p:attrName>style.visibility</p:attrName>
                                        </p:attrNameLst>
                                      </p:cBhvr>
                                      <p:to>
                                        <p:strVal val="hidden"/>
                                      </p:to>
                                    </p:set>
                                  </p:childTnLst>
                                </p:cTn>
                              </p:par>
                              <p:par>
                                <p:cTn id="284" presetID="12" presetClass="entr" presetSubtype="1" fill="hold" nodeType="withEffect">
                                  <p:stCondLst>
                                    <p:cond delay="40000"/>
                                  </p:stCondLst>
                                  <p:childTnLst>
                                    <p:set>
                                      <p:cBhvr>
                                        <p:cTn id="285" dur="1" fill="hold">
                                          <p:stCondLst>
                                            <p:cond delay="0"/>
                                          </p:stCondLst>
                                        </p:cTn>
                                        <p:tgtEl>
                                          <p:spTgt spid="55395"/>
                                        </p:tgtEl>
                                        <p:attrNameLst>
                                          <p:attrName>style.visibility</p:attrName>
                                        </p:attrNameLst>
                                      </p:cBhvr>
                                      <p:to>
                                        <p:strVal val="visible"/>
                                      </p:to>
                                    </p:set>
                                    <p:animEffect transition="in" filter="slide(fromTop)">
                                      <p:cBhvr>
                                        <p:cTn id="286" dur="500"/>
                                        <p:tgtEl>
                                          <p:spTgt spid="55395"/>
                                        </p:tgtEl>
                                      </p:cBhvr>
                                    </p:animEffect>
                                  </p:childTnLst>
                                </p:cTn>
                              </p:par>
                              <p:par>
                                <p:cTn id="287" presetID="12" presetClass="exit" presetSubtype="4" fill="hold" nodeType="withEffect">
                                  <p:stCondLst>
                                    <p:cond delay="41000"/>
                                  </p:stCondLst>
                                  <p:childTnLst>
                                    <p:animEffect transition="out" filter="slide(fromBottom)">
                                      <p:cBhvr>
                                        <p:cTn id="288" dur="500"/>
                                        <p:tgtEl>
                                          <p:spTgt spid="55395"/>
                                        </p:tgtEl>
                                      </p:cBhvr>
                                    </p:animEffect>
                                    <p:set>
                                      <p:cBhvr>
                                        <p:cTn id="289" dur="1" fill="hold">
                                          <p:stCondLst>
                                            <p:cond delay="499"/>
                                          </p:stCondLst>
                                        </p:cTn>
                                        <p:tgtEl>
                                          <p:spTgt spid="55395"/>
                                        </p:tgtEl>
                                        <p:attrNameLst>
                                          <p:attrName>style.visibility</p:attrName>
                                        </p:attrNameLst>
                                      </p:cBhvr>
                                      <p:to>
                                        <p:strVal val="hidden"/>
                                      </p:to>
                                    </p:set>
                                  </p:childTnLst>
                                </p:cTn>
                              </p:par>
                              <p:par>
                                <p:cTn id="290" presetID="12" presetClass="entr" presetSubtype="1" fill="hold" nodeType="withEffect">
                                  <p:stCondLst>
                                    <p:cond delay="41000"/>
                                  </p:stCondLst>
                                  <p:childTnLst>
                                    <p:set>
                                      <p:cBhvr>
                                        <p:cTn id="291" dur="1" fill="hold">
                                          <p:stCondLst>
                                            <p:cond delay="0"/>
                                          </p:stCondLst>
                                        </p:cTn>
                                        <p:tgtEl>
                                          <p:spTgt spid="55398"/>
                                        </p:tgtEl>
                                        <p:attrNameLst>
                                          <p:attrName>style.visibility</p:attrName>
                                        </p:attrNameLst>
                                      </p:cBhvr>
                                      <p:to>
                                        <p:strVal val="visible"/>
                                      </p:to>
                                    </p:set>
                                    <p:animEffect transition="in" filter="slide(fromTop)">
                                      <p:cBhvr>
                                        <p:cTn id="292" dur="500"/>
                                        <p:tgtEl>
                                          <p:spTgt spid="55398"/>
                                        </p:tgtEl>
                                      </p:cBhvr>
                                    </p:animEffect>
                                  </p:childTnLst>
                                </p:cTn>
                              </p:par>
                              <p:par>
                                <p:cTn id="293" presetID="12" presetClass="exit" presetSubtype="4" fill="hold" nodeType="withEffect">
                                  <p:stCondLst>
                                    <p:cond delay="42000"/>
                                  </p:stCondLst>
                                  <p:childTnLst>
                                    <p:animEffect transition="out" filter="slide(fromBottom)">
                                      <p:cBhvr>
                                        <p:cTn id="294" dur="500"/>
                                        <p:tgtEl>
                                          <p:spTgt spid="55398"/>
                                        </p:tgtEl>
                                      </p:cBhvr>
                                    </p:animEffect>
                                    <p:set>
                                      <p:cBhvr>
                                        <p:cTn id="295" dur="1" fill="hold">
                                          <p:stCondLst>
                                            <p:cond delay="499"/>
                                          </p:stCondLst>
                                        </p:cTn>
                                        <p:tgtEl>
                                          <p:spTgt spid="55398"/>
                                        </p:tgtEl>
                                        <p:attrNameLst>
                                          <p:attrName>style.visibility</p:attrName>
                                        </p:attrNameLst>
                                      </p:cBhvr>
                                      <p:to>
                                        <p:strVal val="hidden"/>
                                      </p:to>
                                    </p:set>
                                  </p:childTnLst>
                                </p:cTn>
                              </p:par>
                              <p:par>
                                <p:cTn id="296" presetID="12" presetClass="entr" presetSubtype="1" fill="hold" nodeType="withEffect">
                                  <p:stCondLst>
                                    <p:cond delay="42000"/>
                                  </p:stCondLst>
                                  <p:childTnLst>
                                    <p:set>
                                      <p:cBhvr>
                                        <p:cTn id="297" dur="1" fill="hold">
                                          <p:stCondLst>
                                            <p:cond delay="0"/>
                                          </p:stCondLst>
                                        </p:cTn>
                                        <p:tgtEl>
                                          <p:spTgt spid="55401"/>
                                        </p:tgtEl>
                                        <p:attrNameLst>
                                          <p:attrName>style.visibility</p:attrName>
                                        </p:attrNameLst>
                                      </p:cBhvr>
                                      <p:to>
                                        <p:strVal val="visible"/>
                                      </p:to>
                                    </p:set>
                                    <p:animEffect transition="in" filter="slide(fromTop)">
                                      <p:cBhvr>
                                        <p:cTn id="298" dur="500"/>
                                        <p:tgtEl>
                                          <p:spTgt spid="55401"/>
                                        </p:tgtEl>
                                      </p:cBhvr>
                                    </p:animEffect>
                                  </p:childTnLst>
                                </p:cTn>
                              </p:par>
                              <p:par>
                                <p:cTn id="299" presetID="12" presetClass="exit" presetSubtype="4" fill="hold" nodeType="withEffect">
                                  <p:stCondLst>
                                    <p:cond delay="43000"/>
                                  </p:stCondLst>
                                  <p:childTnLst>
                                    <p:animEffect transition="out" filter="slide(fromBottom)">
                                      <p:cBhvr>
                                        <p:cTn id="300" dur="500"/>
                                        <p:tgtEl>
                                          <p:spTgt spid="55401"/>
                                        </p:tgtEl>
                                      </p:cBhvr>
                                    </p:animEffect>
                                    <p:set>
                                      <p:cBhvr>
                                        <p:cTn id="301" dur="1" fill="hold">
                                          <p:stCondLst>
                                            <p:cond delay="499"/>
                                          </p:stCondLst>
                                        </p:cTn>
                                        <p:tgtEl>
                                          <p:spTgt spid="55401"/>
                                        </p:tgtEl>
                                        <p:attrNameLst>
                                          <p:attrName>style.visibility</p:attrName>
                                        </p:attrNameLst>
                                      </p:cBhvr>
                                      <p:to>
                                        <p:strVal val="hidden"/>
                                      </p:to>
                                    </p:set>
                                  </p:childTnLst>
                                </p:cTn>
                              </p:par>
                              <p:par>
                                <p:cTn id="302" presetID="12" presetClass="entr" presetSubtype="1" fill="hold" nodeType="withEffect">
                                  <p:stCondLst>
                                    <p:cond delay="43000"/>
                                  </p:stCondLst>
                                  <p:childTnLst>
                                    <p:set>
                                      <p:cBhvr>
                                        <p:cTn id="303" dur="1" fill="hold">
                                          <p:stCondLst>
                                            <p:cond delay="0"/>
                                          </p:stCondLst>
                                        </p:cTn>
                                        <p:tgtEl>
                                          <p:spTgt spid="55404"/>
                                        </p:tgtEl>
                                        <p:attrNameLst>
                                          <p:attrName>style.visibility</p:attrName>
                                        </p:attrNameLst>
                                      </p:cBhvr>
                                      <p:to>
                                        <p:strVal val="visible"/>
                                      </p:to>
                                    </p:set>
                                    <p:animEffect transition="in" filter="slide(fromTop)">
                                      <p:cBhvr>
                                        <p:cTn id="304" dur="500"/>
                                        <p:tgtEl>
                                          <p:spTgt spid="55404"/>
                                        </p:tgtEl>
                                      </p:cBhvr>
                                    </p:animEffect>
                                  </p:childTnLst>
                                </p:cTn>
                              </p:par>
                              <p:par>
                                <p:cTn id="305" presetID="12" presetClass="exit" presetSubtype="4" fill="hold" nodeType="withEffect">
                                  <p:stCondLst>
                                    <p:cond delay="44000"/>
                                  </p:stCondLst>
                                  <p:childTnLst>
                                    <p:animEffect transition="out" filter="slide(fromBottom)">
                                      <p:cBhvr>
                                        <p:cTn id="306" dur="500"/>
                                        <p:tgtEl>
                                          <p:spTgt spid="55404"/>
                                        </p:tgtEl>
                                      </p:cBhvr>
                                    </p:animEffect>
                                    <p:set>
                                      <p:cBhvr>
                                        <p:cTn id="307" dur="1" fill="hold">
                                          <p:stCondLst>
                                            <p:cond delay="499"/>
                                          </p:stCondLst>
                                        </p:cTn>
                                        <p:tgtEl>
                                          <p:spTgt spid="55404"/>
                                        </p:tgtEl>
                                        <p:attrNameLst>
                                          <p:attrName>style.visibility</p:attrName>
                                        </p:attrNameLst>
                                      </p:cBhvr>
                                      <p:to>
                                        <p:strVal val="hidden"/>
                                      </p:to>
                                    </p:set>
                                  </p:childTnLst>
                                </p:cTn>
                              </p:par>
                              <p:par>
                                <p:cTn id="308" presetID="12" presetClass="entr" presetSubtype="1" fill="hold" nodeType="withEffect">
                                  <p:stCondLst>
                                    <p:cond delay="44000"/>
                                  </p:stCondLst>
                                  <p:childTnLst>
                                    <p:set>
                                      <p:cBhvr>
                                        <p:cTn id="309" dur="1" fill="hold">
                                          <p:stCondLst>
                                            <p:cond delay="0"/>
                                          </p:stCondLst>
                                        </p:cTn>
                                        <p:tgtEl>
                                          <p:spTgt spid="55407"/>
                                        </p:tgtEl>
                                        <p:attrNameLst>
                                          <p:attrName>style.visibility</p:attrName>
                                        </p:attrNameLst>
                                      </p:cBhvr>
                                      <p:to>
                                        <p:strVal val="visible"/>
                                      </p:to>
                                    </p:set>
                                    <p:animEffect transition="in" filter="slide(fromTop)">
                                      <p:cBhvr>
                                        <p:cTn id="310" dur="500"/>
                                        <p:tgtEl>
                                          <p:spTgt spid="55407"/>
                                        </p:tgtEl>
                                      </p:cBhvr>
                                    </p:animEffect>
                                  </p:childTnLst>
                                </p:cTn>
                              </p:par>
                              <p:par>
                                <p:cTn id="311" presetID="12" presetClass="exit" presetSubtype="4" fill="hold" nodeType="withEffect">
                                  <p:stCondLst>
                                    <p:cond delay="45000"/>
                                  </p:stCondLst>
                                  <p:childTnLst>
                                    <p:animEffect transition="out" filter="slide(fromBottom)">
                                      <p:cBhvr>
                                        <p:cTn id="312" dur="500"/>
                                        <p:tgtEl>
                                          <p:spTgt spid="55407"/>
                                        </p:tgtEl>
                                      </p:cBhvr>
                                    </p:animEffect>
                                    <p:set>
                                      <p:cBhvr>
                                        <p:cTn id="313" dur="1" fill="hold">
                                          <p:stCondLst>
                                            <p:cond delay="499"/>
                                          </p:stCondLst>
                                        </p:cTn>
                                        <p:tgtEl>
                                          <p:spTgt spid="55407"/>
                                        </p:tgtEl>
                                        <p:attrNameLst>
                                          <p:attrName>style.visibility</p:attrName>
                                        </p:attrNameLst>
                                      </p:cBhvr>
                                      <p:to>
                                        <p:strVal val="hidden"/>
                                      </p:to>
                                    </p:set>
                                  </p:childTnLst>
                                </p:cTn>
                              </p:par>
                              <p:par>
                                <p:cTn id="314" presetID="12" presetClass="entr" presetSubtype="1" fill="hold" nodeType="withEffect">
                                  <p:stCondLst>
                                    <p:cond delay="45000"/>
                                  </p:stCondLst>
                                  <p:childTnLst>
                                    <p:set>
                                      <p:cBhvr>
                                        <p:cTn id="315" dur="1" fill="hold">
                                          <p:stCondLst>
                                            <p:cond delay="0"/>
                                          </p:stCondLst>
                                        </p:cTn>
                                        <p:tgtEl>
                                          <p:spTgt spid="55410"/>
                                        </p:tgtEl>
                                        <p:attrNameLst>
                                          <p:attrName>style.visibility</p:attrName>
                                        </p:attrNameLst>
                                      </p:cBhvr>
                                      <p:to>
                                        <p:strVal val="visible"/>
                                      </p:to>
                                    </p:set>
                                    <p:animEffect transition="in" filter="slide(fromTop)">
                                      <p:cBhvr>
                                        <p:cTn id="316" dur="500"/>
                                        <p:tgtEl>
                                          <p:spTgt spid="55410"/>
                                        </p:tgtEl>
                                      </p:cBhvr>
                                    </p:animEffect>
                                  </p:childTnLst>
                                </p:cTn>
                              </p:par>
                              <p:par>
                                <p:cTn id="317" presetID="12" presetClass="exit" presetSubtype="4" fill="hold" nodeType="withEffect">
                                  <p:stCondLst>
                                    <p:cond delay="46000"/>
                                  </p:stCondLst>
                                  <p:childTnLst>
                                    <p:animEffect transition="out" filter="slide(fromBottom)">
                                      <p:cBhvr>
                                        <p:cTn id="318" dur="500"/>
                                        <p:tgtEl>
                                          <p:spTgt spid="55410"/>
                                        </p:tgtEl>
                                      </p:cBhvr>
                                    </p:animEffect>
                                    <p:set>
                                      <p:cBhvr>
                                        <p:cTn id="319" dur="1" fill="hold">
                                          <p:stCondLst>
                                            <p:cond delay="499"/>
                                          </p:stCondLst>
                                        </p:cTn>
                                        <p:tgtEl>
                                          <p:spTgt spid="55410"/>
                                        </p:tgtEl>
                                        <p:attrNameLst>
                                          <p:attrName>style.visibility</p:attrName>
                                        </p:attrNameLst>
                                      </p:cBhvr>
                                      <p:to>
                                        <p:strVal val="hidden"/>
                                      </p:to>
                                    </p:set>
                                  </p:childTnLst>
                                </p:cTn>
                              </p:par>
                              <p:par>
                                <p:cTn id="320" presetID="12" presetClass="entr" presetSubtype="1" fill="hold" nodeType="withEffect">
                                  <p:stCondLst>
                                    <p:cond delay="46000"/>
                                  </p:stCondLst>
                                  <p:childTnLst>
                                    <p:set>
                                      <p:cBhvr>
                                        <p:cTn id="321" dur="1" fill="hold">
                                          <p:stCondLst>
                                            <p:cond delay="0"/>
                                          </p:stCondLst>
                                        </p:cTn>
                                        <p:tgtEl>
                                          <p:spTgt spid="55413"/>
                                        </p:tgtEl>
                                        <p:attrNameLst>
                                          <p:attrName>style.visibility</p:attrName>
                                        </p:attrNameLst>
                                      </p:cBhvr>
                                      <p:to>
                                        <p:strVal val="visible"/>
                                      </p:to>
                                    </p:set>
                                    <p:animEffect transition="in" filter="slide(fromTop)">
                                      <p:cBhvr>
                                        <p:cTn id="322" dur="500"/>
                                        <p:tgtEl>
                                          <p:spTgt spid="55413"/>
                                        </p:tgtEl>
                                      </p:cBhvr>
                                    </p:animEffect>
                                  </p:childTnLst>
                                </p:cTn>
                              </p:par>
                              <p:par>
                                <p:cTn id="323" presetID="12" presetClass="exit" presetSubtype="4" fill="hold" nodeType="withEffect">
                                  <p:stCondLst>
                                    <p:cond delay="47000"/>
                                  </p:stCondLst>
                                  <p:childTnLst>
                                    <p:animEffect transition="out" filter="slide(fromBottom)">
                                      <p:cBhvr>
                                        <p:cTn id="324" dur="500"/>
                                        <p:tgtEl>
                                          <p:spTgt spid="55413"/>
                                        </p:tgtEl>
                                      </p:cBhvr>
                                    </p:animEffect>
                                    <p:set>
                                      <p:cBhvr>
                                        <p:cTn id="325" dur="1" fill="hold">
                                          <p:stCondLst>
                                            <p:cond delay="499"/>
                                          </p:stCondLst>
                                        </p:cTn>
                                        <p:tgtEl>
                                          <p:spTgt spid="55413"/>
                                        </p:tgtEl>
                                        <p:attrNameLst>
                                          <p:attrName>style.visibility</p:attrName>
                                        </p:attrNameLst>
                                      </p:cBhvr>
                                      <p:to>
                                        <p:strVal val="hidden"/>
                                      </p:to>
                                    </p:set>
                                  </p:childTnLst>
                                </p:cTn>
                              </p:par>
                              <p:par>
                                <p:cTn id="326" presetID="12" presetClass="entr" presetSubtype="1" fill="hold" nodeType="withEffect">
                                  <p:stCondLst>
                                    <p:cond delay="47000"/>
                                  </p:stCondLst>
                                  <p:childTnLst>
                                    <p:set>
                                      <p:cBhvr>
                                        <p:cTn id="327" dur="1" fill="hold">
                                          <p:stCondLst>
                                            <p:cond delay="0"/>
                                          </p:stCondLst>
                                        </p:cTn>
                                        <p:tgtEl>
                                          <p:spTgt spid="55416"/>
                                        </p:tgtEl>
                                        <p:attrNameLst>
                                          <p:attrName>style.visibility</p:attrName>
                                        </p:attrNameLst>
                                      </p:cBhvr>
                                      <p:to>
                                        <p:strVal val="visible"/>
                                      </p:to>
                                    </p:set>
                                    <p:animEffect transition="in" filter="slide(fromTop)">
                                      <p:cBhvr>
                                        <p:cTn id="328" dur="500"/>
                                        <p:tgtEl>
                                          <p:spTgt spid="55416"/>
                                        </p:tgtEl>
                                      </p:cBhvr>
                                    </p:animEffect>
                                  </p:childTnLst>
                                </p:cTn>
                              </p:par>
                              <p:par>
                                <p:cTn id="329" presetID="12" presetClass="exit" presetSubtype="4" fill="hold" nodeType="withEffect">
                                  <p:stCondLst>
                                    <p:cond delay="48000"/>
                                  </p:stCondLst>
                                  <p:childTnLst>
                                    <p:animEffect transition="out" filter="slide(fromBottom)">
                                      <p:cBhvr>
                                        <p:cTn id="330" dur="500"/>
                                        <p:tgtEl>
                                          <p:spTgt spid="55416"/>
                                        </p:tgtEl>
                                      </p:cBhvr>
                                    </p:animEffect>
                                    <p:set>
                                      <p:cBhvr>
                                        <p:cTn id="331" dur="1" fill="hold">
                                          <p:stCondLst>
                                            <p:cond delay="499"/>
                                          </p:stCondLst>
                                        </p:cTn>
                                        <p:tgtEl>
                                          <p:spTgt spid="55416"/>
                                        </p:tgtEl>
                                        <p:attrNameLst>
                                          <p:attrName>style.visibility</p:attrName>
                                        </p:attrNameLst>
                                      </p:cBhvr>
                                      <p:to>
                                        <p:strVal val="hidden"/>
                                      </p:to>
                                    </p:set>
                                  </p:childTnLst>
                                </p:cTn>
                              </p:par>
                              <p:par>
                                <p:cTn id="332" presetID="12" presetClass="entr" presetSubtype="1" fill="hold" nodeType="withEffect">
                                  <p:stCondLst>
                                    <p:cond delay="48000"/>
                                  </p:stCondLst>
                                  <p:childTnLst>
                                    <p:set>
                                      <p:cBhvr>
                                        <p:cTn id="333" dur="1" fill="hold">
                                          <p:stCondLst>
                                            <p:cond delay="0"/>
                                          </p:stCondLst>
                                        </p:cTn>
                                        <p:tgtEl>
                                          <p:spTgt spid="55419"/>
                                        </p:tgtEl>
                                        <p:attrNameLst>
                                          <p:attrName>style.visibility</p:attrName>
                                        </p:attrNameLst>
                                      </p:cBhvr>
                                      <p:to>
                                        <p:strVal val="visible"/>
                                      </p:to>
                                    </p:set>
                                    <p:animEffect transition="in" filter="slide(fromTop)">
                                      <p:cBhvr>
                                        <p:cTn id="334" dur="500"/>
                                        <p:tgtEl>
                                          <p:spTgt spid="55419"/>
                                        </p:tgtEl>
                                      </p:cBhvr>
                                    </p:animEffect>
                                  </p:childTnLst>
                                </p:cTn>
                              </p:par>
                              <p:par>
                                <p:cTn id="335" presetID="12" presetClass="exit" presetSubtype="4" fill="hold" nodeType="withEffect">
                                  <p:stCondLst>
                                    <p:cond delay="49000"/>
                                  </p:stCondLst>
                                  <p:childTnLst>
                                    <p:animEffect transition="out" filter="slide(fromBottom)">
                                      <p:cBhvr>
                                        <p:cTn id="336" dur="500"/>
                                        <p:tgtEl>
                                          <p:spTgt spid="55419"/>
                                        </p:tgtEl>
                                      </p:cBhvr>
                                    </p:animEffect>
                                    <p:set>
                                      <p:cBhvr>
                                        <p:cTn id="337" dur="1" fill="hold">
                                          <p:stCondLst>
                                            <p:cond delay="499"/>
                                          </p:stCondLst>
                                        </p:cTn>
                                        <p:tgtEl>
                                          <p:spTgt spid="55419"/>
                                        </p:tgtEl>
                                        <p:attrNameLst>
                                          <p:attrName>style.visibility</p:attrName>
                                        </p:attrNameLst>
                                      </p:cBhvr>
                                      <p:to>
                                        <p:strVal val="hidden"/>
                                      </p:to>
                                    </p:set>
                                  </p:childTnLst>
                                </p:cTn>
                              </p:par>
                              <p:par>
                                <p:cTn id="338" presetID="12" presetClass="entr" presetSubtype="1" fill="hold" nodeType="withEffect">
                                  <p:stCondLst>
                                    <p:cond delay="49000"/>
                                  </p:stCondLst>
                                  <p:childTnLst>
                                    <p:set>
                                      <p:cBhvr>
                                        <p:cTn id="339" dur="1" fill="hold">
                                          <p:stCondLst>
                                            <p:cond delay="0"/>
                                          </p:stCondLst>
                                        </p:cTn>
                                        <p:tgtEl>
                                          <p:spTgt spid="55422"/>
                                        </p:tgtEl>
                                        <p:attrNameLst>
                                          <p:attrName>style.visibility</p:attrName>
                                        </p:attrNameLst>
                                      </p:cBhvr>
                                      <p:to>
                                        <p:strVal val="visible"/>
                                      </p:to>
                                    </p:set>
                                    <p:animEffect transition="in" filter="slide(fromTop)">
                                      <p:cBhvr>
                                        <p:cTn id="340" dur="500"/>
                                        <p:tgtEl>
                                          <p:spTgt spid="55422"/>
                                        </p:tgtEl>
                                      </p:cBhvr>
                                    </p:animEffect>
                                  </p:childTnLst>
                                </p:cTn>
                              </p:par>
                              <p:par>
                                <p:cTn id="341" presetID="12" presetClass="exit" presetSubtype="4" fill="hold" nodeType="withEffect">
                                  <p:stCondLst>
                                    <p:cond delay="50000"/>
                                  </p:stCondLst>
                                  <p:childTnLst>
                                    <p:animEffect transition="out" filter="slide(fromBottom)">
                                      <p:cBhvr>
                                        <p:cTn id="342" dur="500"/>
                                        <p:tgtEl>
                                          <p:spTgt spid="55392"/>
                                        </p:tgtEl>
                                      </p:cBhvr>
                                    </p:animEffect>
                                    <p:set>
                                      <p:cBhvr>
                                        <p:cTn id="343" dur="1" fill="hold">
                                          <p:stCondLst>
                                            <p:cond delay="499"/>
                                          </p:stCondLst>
                                        </p:cTn>
                                        <p:tgtEl>
                                          <p:spTgt spid="55392"/>
                                        </p:tgtEl>
                                        <p:attrNameLst>
                                          <p:attrName>style.visibility</p:attrName>
                                        </p:attrNameLst>
                                      </p:cBhvr>
                                      <p:to>
                                        <p:strVal val="hidden"/>
                                      </p:to>
                                    </p:set>
                                  </p:childTnLst>
                                </p:cTn>
                              </p:par>
                              <p:par>
                                <p:cTn id="344" presetID="12" presetClass="entr" presetSubtype="1" fill="hold" nodeType="withEffect">
                                  <p:stCondLst>
                                    <p:cond delay="50000"/>
                                  </p:stCondLst>
                                  <p:childTnLst>
                                    <p:set>
                                      <p:cBhvr>
                                        <p:cTn id="345" dur="1" fill="hold">
                                          <p:stCondLst>
                                            <p:cond delay="0"/>
                                          </p:stCondLst>
                                        </p:cTn>
                                        <p:tgtEl>
                                          <p:spTgt spid="55455"/>
                                        </p:tgtEl>
                                        <p:attrNameLst>
                                          <p:attrName>style.visibility</p:attrName>
                                        </p:attrNameLst>
                                      </p:cBhvr>
                                      <p:to>
                                        <p:strVal val="visible"/>
                                      </p:to>
                                    </p:set>
                                    <p:animEffect transition="in" filter="slide(fromTop)">
                                      <p:cBhvr>
                                        <p:cTn id="346" dur="500"/>
                                        <p:tgtEl>
                                          <p:spTgt spid="55455"/>
                                        </p:tgtEl>
                                      </p:cBhvr>
                                    </p:animEffect>
                                  </p:childTnLst>
                                </p:cTn>
                              </p:par>
                              <p:par>
                                <p:cTn id="347" presetID="12" presetClass="exit" presetSubtype="4" fill="hold" nodeType="withEffect">
                                  <p:stCondLst>
                                    <p:cond delay="50000"/>
                                  </p:stCondLst>
                                  <p:childTnLst>
                                    <p:animEffect transition="out" filter="slide(fromBottom)">
                                      <p:cBhvr>
                                        <p:cTn id="348" dur="500"/>
                                        <p:tgtEl>
                                          <p:spTgt spid="55422"/>
                                        </p:tgtEl>
                                      </p:cBhvr>
                                    </p:animEffect>
                                    <p:set>
                                      <p:cBhvr>
                                        <p:cTn id="349" dur="1" fill="hold">
                                          <p:stCondLst>
                                            <p:cond delay="499"/>
                                          </p:stCondLst>
                                        </p:cTn>
                                        <p:tgtEl>
                                          <p:spTgt spid="55422"/>
                                        </p:tgtEl>
                                        <p:attrNameLst>
                                          <p:attrName>style.visibility</p:attrName>
                                        </p:attrNameLst>
                                      </p:cBhvr>
                                      <p:to>
                                        <p:strVal val="hidden"/>
                                      </p:to>
                                    </p:set>
                                  </p:childTnLst>
                                </p:cTn>
                              </p:par>
                              <p:par>
                                <p:cTn id="350" presetID="12" presetClass="entr" presetSubtype="1" fill="hold" nodeType="withEffect">
                                  <p:stCondLst>
                                    <p:cond delay="50000"/>
                                  </p:stCondLst>
                                  <p:childTnLst>
                                    <p:set>
                                      <p:cBhvr>
                                        <p:cTn id="351" dur="1" fill="hold">
                                          <p:stCondLst>
                                            <p:cond delay="0"/>
                                          </p:stCondLst>
                                        </p:cTn>
                                        <p:tgtEl>
                                          <p:spTgt spid="55425"/>
                                        </p:tgtEl>
                                        <p:attrNameLst>
                                          <p:attrName>style.visibility</p:attrName>
                                        </p:attrNameLst>
                                      </p:cBhvr>
                                      <p:to>
                                        <p:strVal val="visible"/>
                                      </p:to>
                                    </p:set>
                                    <p:animEffect transition="in" filter="slide(fromTop)">
                                      <p:cBhvr>
                                        <p:cTn id="352" dur="500"/>
                                        <p:tgtEl>
                                          <p:spTgt spid="55425"/>
                                        </p:tgtEl>
                                      </p:cBhvr>
                                    </p:animEffect>
                                  </p:childTnLst>
                                </p:cTn>
                              </p:par>
                              <p:par>
                                <p:cTn id="353" presetID="12" presetClass="exit" presetSubtype="4" fill="hold" nodeType="withEffect">
                                  <p:stCondLst>
                                    <p:cond delay="51000"/>
                                  </p:stCondLst>
                                  <p:childTnLst>
                                    <p:animEffect transition="out" filter="slide(fromBottom)">
                                      <p:cBhvr>
                                        <p:cTn id="354" dur="500"/>
                                        <p:tgtEl>
                                          <p:spTgt spid="55425"/>
                                        </p:tgtEl>
                                      </p:cBhvr>
                                    </p:animEffect>
                                    <p:set>
                                      <p:cBhvr>
                                        <p:cTn id="355" dur="1" fill="hold">
                                          <p:stCondLst>
                                            <p:cond delay="499"/>
                                          </p:stCondLst>
                                        </p:cTn>
                                        <p:tgtEl>
                                          <p:spTgt spid="55425"/>
                                        </p:tgtEl>
                                        <p:attrNameLst>
                                          <p:attrName>style.visibility</p:attrName>
                                        </p:attrNameLst>
                                      </p:cBhvr>
                                      <p:to>
                                        <p:strVal val="hidden"/>
                                      </p:to>
                                    </p:set>
                                  </p:childTnLst>
                                </p:cTn>
                              </p:par>
                              <p:par>
                                <p:cTn id="356" presetID="12" presetClass="entr" presetSubtype="1" fill="hold" nodeType="withEffect">
                                  <p:stCondLst>
                                    <p:cond delay="51000"/>
                                  </p:stCondLst>
                                  <p:childTnLst>
                                    <p:set>
                                      <p:cBhvr>
                                        <p:cTn id="357" dur="1" fill="hold">
                                          <p:stCondLst>
                                            <p:cond delay="0"/>
                                          </p:stCondLst>
                                        </p:cTn>
                                        <p:tgtEl>
                                          <p:spTgt spid="55428"/>
                                        </p:tgtEl>
                                        <p:attrNameLst>
                                          <p:attrName>style.visibility</p:attrName>
                                        </p:attrNameLst>
                                      </p:cBhvr>
                                      <p:to>
                                        <p:strVal val="visible"/>
                                      </p:to>
                                    </p:set>
                                    <p:animEffect transition="in" filter="slide(fromTop)">
                                      <p:cBhvr>
                                        <p:cTn id="358" dur="500"/>
                                        <p:tgtEl>
                                          <p:spTgt spid="55428"/>
                                        </p:tgtEl>
                                      </p:cBhvr>
                                    </p:animEffect>
                                  </p:childTnLst>
                                </p:cTn>
                              </p:par>
                              <p:par>
                                <p:cTn id="359" presetID="12" presetClass="exit" presetSubtype="4" fill="hold" nodeType="withEffect">
                                  <p:stCondLst>
                                    <p:cond delay="52000"/>
                                  </p:stCondLst>
                                  <p:childTnLst>
                                    <p:animEffect transition="out" filter="slide(fromBottom)">
                                      <p:cBhvr>
                                        <p:cTn id="360" dur="500"/>
                                        <p:tgtEl>
                                          <p:spTgt spid="55428"/>
                                        </p:tgtEl>
                                      </p:cBhvr>
                                    </p:animEffect>
                                    <p:set>
                                      <p:cBhvr>
                                        <p:cTn id="361" dur="1" fill="hold">
                                          <p:stCondLst>
                                            <p:cond delay="499"/>
                                          </p:stCondLst>
                                        </p:cTn>
                                        <p:tgtEl>
                                          <p:spTgt spid="55428"/>
                                        </p:tgtEl>
                                        <p:attrNameLst>
                                          <p:attrName>style.visibility</p:attrName>
                                        </p:attrNameLst>
                                      </p:cBhvr>
                                      <p:to>
                                        <p:strVal val="hidden"/>
                                      </p:to>
                                    </p:set>
                                  </p:childTnLst>
                                </p:cTn>
                              </p:par>
                              <p:par>
                                <p:cTn id="362" presetID="12" presetClass="entr" presetSubtype="1" fill="hold" nodeType="withEffect">
                                  <p:stCondLst>
                                    <p:cond delay="52000"/>
                                  </p:stCondLst>
                                  <p:childTnLst>
                                    <p:set>
                                      <p:cBhvr>
                                        <p:cTn id="363" dur="1" fill="hold">
                                          <p:stCondLst>
                                            <p:cond delay="0"/>
                                          </p:stCondLst>
                                        </p:cTn>
                                        <p:tgtEl>
                                          <p:spTgt spid="55431"/>
                                        </p:tgtEl>
                                        <p:attrNameLst>
                                          <p:attrName>style.visibility</p:attrName>
                                        </p:attrNameLst>
                                      </p:cBhvr>
                                      <p:to>
                                        <p:strVal val="visible"/>
                                      </p:to>
                                    </p:set>
                                    <p:animEffect transition="in" filter="slide(fromTop)">
                                      <p:cBhvr>
                                        <p:cTn id="364" dur="500"/>
                                        <p:tgtEl>
                                          <p:spTgt spid="55431"/>
                                        </p:tgtEl>
                                      </p:cBhvr>
                                    </p:animEffect>
                                  </p:childTnLst>
                                </p:cTn>
                              </p:par>
                              <p:par>
                                <p:cTn id="365" presetID="12" presetClass="exit" presetSubtype="4" fill="hold" nodeType="withEffect">
                                  <p:stCondLst>
                                    <p:cond delay="53000"/>
                                  </p:stCondLst>
                                  <p:childTnLst>
                                    <p:animEffect transition="out" filter="slide(fromBottom)">
                                      <p:cBhvr>
                                        <p:cTn id="366" dur="500"/>
                                        <p:tgtEl>
                                          <p:spTgt spid="55431"/>
                                        </p:tgtEl>
                                      </p:cBhvr>
                                    </p:animEffect>
                                    <p:set>
                                      <p:cBhvr>
                                        <p:cTn id="367" dur="1" fill="hold">
                                          <p:stCondLst>
                                            <p:cond delay="499"/>
                                          </p:stCondLst>
                                        </p:cTn>
                                        <p:tgtEl>
                                          <p:spTgt spid="55431"/>
                                        </p:tgtEl>
                                        <p:attrNameLst>
                                          <p:attrName>style.visibility</p:attrName>
                                        </p:attrNameLst>
                                      </p:cBhvr>
                                      <p:to>
                                        <p:strVal val="hidden"/>
                                      </p:to>
                                    </p:set>
                                  </p:childTnLst>
                                </p:cTn>
                              </p:par>
                              <p:par>
                                <p:cTn id="368" presetID="12" presetClass="entr" presetSubtype="1" fill="hold" nodeType="withEffect">
                                  <p:stCondLst>
                                    <p:cond delay="53000"/>
                                  </p:stCondLst>
                                  <p:childTnLst>
                                    <p:set>
                                      <p:cBhvr>
                                        <p:cTn id="369" dur="1" fill="hold">
                                          <p:stCondLst>
                                            <p:cond delay="0"/>
                                          </p:stCondLst>
                                        </p:cTn>
                                        <p:tgtEl>
                                          <p:spTgt spid="55434"/>
                                        </p:tgtEl>
                                        <p:attrNameLst>
                                          <p:attrName>style.visibility</p:attrName>
                                        </p:attrNameLst>
                                      </p:cBhvr>
                                      <p:to>
                                        <p:strVal val="visible"/>
                                      </p:to>
                                    </p:set>
                                    <p:animEffect transition="in" filter="slide(fromTop)">
                                      <p:cBhvr>
                                        <p:cTn id="370" dur="500"/>
                                        <p:tgtEl>
                                          <p:spTgt spid="55434"/>
                                        </p:tgtEl>
                                      </p:cBhvr>
                                    </p:animEffect>
                                  </p:childTnLst>
                                </p:cTn>
                              </p:par>
                              <p:par>
                                <p:cTn id="371" presetID="12" presetClass="exit" presetSubtype="4" fill="hold" nodeType="withEffect">
                                  <p:stCondLst>
                                    <p:cond delay="54000"/>
                                  </p:stCondLst>
                                  <p:childTnLst>
                                    <p:animEffect transition="out" filter="slide(fromBottom)">
                                      <p:cBhvr>
                                        <p:cTn id="372" dur="500"/>
                                        <p:tgtEl>
                                          <p:spTgt spid="55434"/>
                                        </p:tgtEl>
                                      </p:cBhvr>
                                    </p:animEffect>
                                    <p:set>
                                      <p:cBhvr>
                                        <p:cTn id="373" dur="1" fill="hold">
                                          <p:stCondLst>
                                            <p:cond delay="499"/>
                                          </p:stCondLst>
                                        </p:cTn>
                                        <p:tgtEl>
                                          <p:spTgt spid="55434"/>
                                        </p:tgtEl>
                                        <p:attrNameLst>
                                          <p:attrName>style.visibility</p:attrName>
                                        </p:attrNameLst>
                                      </p:cBhvr>
                                      <p:to>
                                        <p:strVal val="hidden"/>
                                      </p:to>
                                    </p:set>
                                  </p:childTnLst>
                                </p:cTn>
                              </p:par>
                              <p:par>
                                <p:cTn id="374" presetID="12" presetClass="entr" presetSubtype="1" fill="hold" nodeType="withEffect">
                                  <p:stCondLst>
                                    <p:cond delay="54000"/>
                                  </p:stCondLst>
                                  <p:childTnLst>
                                    <p:set>
                                      <p:cBhvr>
                                        <p:cTn id="375" dur="1" fill="hold">
                                          <p:stCondLst>
                                            <p:cond delay="0"/>
                                          </p:stCondLst>
                                        </p:cTn>
                                        <p:tgtEl>
                                          <p:spTgt spid="55437"/>
                                        </p:tgtEl>
                                        <p:attrNameLst>
                                          <p:attrName>style.visibility</p:attrName>
                                        </p:attrNameLst>
                                      </p:cBhvr>
                                      <p:to>
                                        <p:strVal val="visible"/>
                                      </p:to>
                                    </p:set>
                                    <p:animEffect transition="in" filter="slide(fromTop)">
                                      <p:cBhvr>
                                        <p:cTn id="376" dur="500"/>
                                        <p:tgtEl>
                                          <p:spTgt spid="55437"/>
                                        </p:tgtEl>
                                      </p:cBhvr>
                                    </p:animEffect>
                                  </p:childTnLst>
                                </p:cTn>
                              </p:par>
                              <p:par>
                                <p:cTn id="377" presetID="12" presetClass="exit" presetSubtype="4" fill="hold" nodeType="withEffect">
                                  <p:stCondLst>
                                    <p:cond delay="55000"/>
                                  </p:stCondLst>
                                  <p:childTnLst>
                                    <p:animEffect transition="out" filter="slide(fromBottom)">
                                      <p:cBhvr>
                                        <p:cTn id="378" dur="500"/>
                                        <p:tgtEl>
                                          <p:spTgt spid="55437"/>
                                        </p:tgtEl>
                                      </p:cBhvr>
                                    </p:animEffect>
                                    <p:set>
                                      <p:cBhvr>
                                        <p:cTn id="379" dur="1" fill="hold">
                                          <p:stCondLst>
                                            <p:cond delay="499"/>
                                          </p:stCondLst>
                                        </p:cTn>
                                        <p:tgtEl>
                                          <p:spTgt spid="55437"/>
                                        </p:tgtEl>
                                        <p:attrNameLst>
                                          <p:attrName>style.visibility</p:attrName>
                                        </p:attrNameLst>
                                      </p:cBhvr>
                                      <p:to>
                                        <p:strVal val="hidden"/>
                                      </p:to>
                                    </p:set>
                                  </p:childTnLst>
                                </p:cTn>
                              </p:par>
                              <p:par>
                                <p:cTn id="380" presetID="12" presetClass="entr" presetSubtype="1" fill="hold" nodeType="withEffect">
                                  <p:stCondLst>
                                    <p:cond delay="55000"/>
                                  </p:stCondLst>
                                  <p:childTnLst>
                                    <p:set>
                                      <p:cBhvr>
                                        <p:cTn id="381" dur="1" fill="hold">
                                          <p:stCondLst>
                                            <p:cond delay="0"/>
                                          </p:stCondLst>
                                        </p:cTn>
                                        <p:tgtEl>
                                          <p:spTgt spid="55440"/>
                                        </p:tgtEl>
                                        <p:attrNameLst>
                                          <p:attrName>style.visibility</p:attrName>
                                        </p:attrNameLst>
                                      </p:cBhvr>
                                      <p:to>
                                        <p:strVal val="visible"/>
                                      </p:to>
                                    </p:set>
                                    <p:animEffect transition="in" filter="slide(fromTop)">
                                      <p:cBhvr>
                                        <p:cTn id="382" dur="500"/>
                                        <p:tgtEl>
                                          <p:spTgt spid="55440"/>
                                        </p:tgtEl>
                                      </p:cBhvr>
                                    </p:animEffect>
                                  </p:childTnLst>
                                </p:cTn>
                              </p:par>
                              <p:par>
                                <p:cTn id="383" presetID="12" presetClass="exit" presetSubtype="4" fill="hold" nodeType="withEffect">
                                  <p:stCondLst>
                                    <p:cond delay="56000"/>
                                  </p:stCondLst>
                                  <p:childTnLst>
                                    <p:animEffect transition="out" filter="slide(fromBottom)">
                                      <p:cBhvr>
                                        <p:cTn id="384" dur="500"/>
                                        <p:tgtEl>
                                          <p:spTgt spid="55440"/>
                                        </p:tgtEl>
                                      </p:cBhvr>
                                    </p:animEffect>
                                    <p:set>
                                      <p:cBhvr>
                                        <p:cTn id="385" dur="1" fill="hold">
                                          <p:stCondLst>
                                            <p:cond delay="499"/>
                                          </p:stCondLst>
                                        </p:cTn>
                                        <p:tgtEl>
                                          <p:spTgt spid="55440"/>
                                        </p:tgtEl>
                                        <p:attrNameLst>
                                          <p:attrName>style.visibility</p:attrName>
                                        </p:attrNameLst>
                                      </p:cBhvr>
                                      <p:to>
                                        <p:strVal val="hidden"/>
                                      </p:to>
                                    </p:set>
                                  </p:childTnLst>
                                </p:cTn>
                              </p:par>
                              <p:par>
                                <p:cTn id="386" presetID="12" presetClass="entr" presetSubtype="1" fill="hold" nodeType="withEffect">
                                  <p:stCondLst>
                                    <p:cond delay="56000"/>
                                  </p:stCondLst>
                                  <p:childTnLst>
                                    <p:set>
                                      <p:cBhvr>
                                        <p:cTn id="387" dur="1" fill="hold">
                                          <p:stCondLst>
                                            <p:cond delay="0"/>
                                          </p:stCondLst>
                                        </p:cTn>
                                        <p:tgtEl>
                                          <p:spTgt spid="55443"/>
                                        </p:tgtEl>
                                        <p:attrNameLst>
                                          <p:attrName>style.visibility</p:attrName>
                                        </p:attrNameLst>
                                      </p:cBhvr>
                                      <p:to>
                                        <p:strVal val="visible"/>
                                      </p:to>
                                    </p:set>
                                    <p:animEffect transition="in" filter="slide(fromTop)">
                                      <p:cBhvr>
                                        <p:cTn id="388" dur="500"/>
                                        <p:tgtEl>
                                          <p:spTgt spid="55443"/>
                                        </p:tgtEl>
                                      </p:cBhvr>
                                    </p:animEffect>
                                  </p:childTnLst>
                                </p:cTn>
                              </p:par>
                              <p:par>
                                <p:cTn id="389" presetID="12" presetClass="exit" presetSubtype="4" fill="hold" nodeType="withEffect">
                                  <p:stCondLst>
                                    <p:cond delay="57000"/>
                                  </p:stCondLst>
                                  <p:childTnLst>
                                    <p:animEffect transition="out" filter="slide(fromBottom)">
                                      <p:cBhvr>
                                        <p:cTn id="390" dur="500"/>
                                        <p:tgtEl>
                                          <p:spTgt spid="55443"/>
                                        </p:tgtEl>
                                      </p:cBhvr>
                                    </p:animEffect>
                                    <p:set>
                                      <p:cBhvr>
                                        <p:cTn id="391" dur="1" fill="hold">
                                          <p:stCondLst>
                                            <p:cond delay="499"/>
                                          </p:stCondLst>
                                        </p:cTn>
                                        <p:tgtEl>
                                          <p:spTgt spid="55443"/>
                                        </p:tgtEl>
                                        <p:attrNameLst>
                                          <p:attrName>style.visibility</p:attrName>
                                        </p:attrNameLst>
                                      </p:cBhvr>
                                      <p:to>
                                        <p:strVal val="hidden"/>
                                      </p:to>
                                    </p:set>
                                  </p:childTnLst>
                                </p:cTn>
                              </p:par>
                              <p:par>
                                <p:cTn id="392" presetID="12" presetClass="entr" presetSubtype="1" fill="hold" nodeType="withEffect">
                                  <p:stCondLst>
                                    <p:cond delay="57000"/>
                                  </p:stCondLst>
                                  <p:childTnLst>
                                    <p:set>
                                      <p:cBhvr>
                                        <p:cTn id="393" dur="1" fill="hold">
                                          <p:stCondLst>
                                            <p:cond delay="0"/>
                                          </p:stCondLst>
                                        </p:cTn>
                                        <p:tgtEl>
                                          <p:spTgt spid="55446"/>
                                        </p:tgtEl>
                                        <p:attrNameLst>
                                          <p:attrName>style.visibility</p:attrName>
                                        </p:attrNameLst>
                                      </p:cBhvr>
                                      <p:to>
                                        <p:strVal val="visible"/>
                                      </p:to>
                                    </p:set>
                                    <p:animEffect transition="in" filter="slide(fromTop)">
                                      <p:cBhvr>
                                        <p:cTn id="394" dur="500"/>
                                        <p:tgtEl>
                                          <p:spTgt spid="55446"/>
                                        </p:tgtEl>
                                      </p:cBhvr>
                                    </p:animEffect>
                                  </p:childTnLst>
                                </p:cTn>
                              </p:par>
                              <p:par>
                                <p:cTn id="395" presetID="12" presetClass="exit" presetSubtype="4" fill="hold" nodeType="withEffect">
                                  <p:stCondLst>
                                    <p:cond delay="58000"/>
                                  </p:stCondLst>
                                  <p:childTnLst>
                                    <p:animEffect transition="out" filter="slide(fromBottom)">
                                      <p:cBhvr>
                                        <p:cTn id="396" dur="500"/>
                                        <p:tgtEl>
                                          <p:spTgt spid="55446"/>
                                        </p:tgtEl>
                                      </p:cBhvr>
                                    </p:animEffect>
                                    <p:set>
                                      <p:cBhvr>
                                        <p:cTn id="397" dur="1" fill="hold">
                                          <p:stCondLst>
                                            <p:cond delay="499"/>
                                          </p:stCondLst>
                                        </p:cTn>
                                        <p:tgtEl>
                                          <p:spTgt spid="55446"/>
                                        </p:tgtEl>
                                        <p:attrNameLst>
                                          <p:attrName>style.visibility</p:attrName>
                                        </p:attrNameLst>
                                      </p:cBhvr>
                                      <p:to>
                                        <p:strVal val="hidden"/>
                                      </p:to>
                                    </p:set>
                                  </p:childTnLst>
                                </p:cTn>
                              </p:par>
                              <p:par>
                                <p:cTn id="398" presetID="12" presetClass="entr" presetSubtype="1" fill="hold" nodeType="withEffect">
                                  <p:stCondLst>
                                    <p:cond delay="58000"/>
                                  </p:stCondLst>
                                  <p:childTnLst>
                                    <p:set>
                                      <p:cBhvr>
                                        <p:cTn id="399" dur="1" fill="hold">
                                          <p:stCondLst>
                                            <p:cond delay="0"/>
                                          </p:stCondLst>
                                        </p:cTn>
                                        <p:tgtEl>
                                          <p:spTgt spid="55449"/>
                                        </p:tgtEl>
                                        <p:attrNameLst>
                                          <p:attrName>style.visibility</p:attrName>
                                        </p:attrNameLst>
                                      </p:cBhvr>
                                      <p:to>
                                        <p:strVal val="visible"/>
                                      </p:to>
                                    </p:set>
                                    <p:animEffect transition="in" filter="slide(fromTop)">
                                      <p:cBhvr>
                                        <p:cTn id="400" dur="500"/>
                                        <p:tgtEl>
                                          <p:spTgt spid="55449"/>
                                        </p:tgtEl>
                                      </p:cBhvr>
                                    </p:animEffect>
                                  </p:childTnLst>
                                </p:cTn>
                              </p:par>
                              <p:par>
                                <p:cTn id="401" presetID="12" presetClass="exit" presetSubtype="4" fill="hold" nodeType="withEffect">
                                  <p:stCondLst>
                                    <p:cond delay="59000"/>
                                  </p:stCondLst>
                                  <p:childTnLst>
                                    <p:animEffect transition="out" filter="slide(fromBottom)">
                                      <p:cBhvr>
                                        <p:cTn id="402" dur="500"/>
                                        <p:tgtEl>
                                          <p:spTgt spid="55449"/>
                                        </p:tgtEl>
                                      </p:cBhvr>
                                    </p:animEffect>
                                    <p:set>
                                      <p:cBhvr>
                                        <p:cTn id="403" dur="1" fill="hold">
                                          <p:stCondLst>
                                            <p:cond delay="499"/>
                                          </p:stCondLst>
                                        </p:cTn>
                                        <p:tgtEl>
                                          <p:spTgt spid="55449"/>
                                        </p:tgtEl>
                                        <p:attrNameLst>
                                          <p:attrName>style.visibility</p:attrName>
                                        </p:attrNameLst>
                                      </p:cBhvr>
                                      <p:to>
                                        <p:strVal val="hidden"/>
                                      </p:to>
                                    </p:set>
                                  </p:childTnLst>
                                </p:cTn>
                              </p:par>
                              <p:par>
                                <p:cTn id="404" presetID="12" presetClass="entr" presetSubtype="1" fill="hold" nodeType="withEffect">
                                  <p:stCondLst>
                                    <p:cond delay="59000"/>
                                  </p:stCondLst>
                                  <p:childTnLst>
                                    <p:set>
                                      <p:cBhvr>
                                        <p:cTn id="405" dur="1" fill="hold">
                                          <p:stCondLst>
                                            <p:cond delay="0"/>
                                          </p:stCondLst>
                                        </p:cTn>
                                        <p:tgtEl>
                                          <p:spTgt spid="55452"/>
                                        </p:tgtEl>
                                        <p:attrNameLst>
                                          <p:attrName>style.visibility</p:attrName>
                                        </p:attrNameLst>
                                      </p:cBhvr>
                                      <p:to>
                                        <p:strVal val="visible"/>
                                      </p:to>
                                    </p:set>
                                    <p:animEffect transition="in" filter="slide(fromTop)">
                                      <p:cBhvr>
                                        <p:cTn id="406" dur="500"/>
                                        <p:tgtEl>
                                          <p:spTgt spid="55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a:gsLst>
            <a:gs pos="0">
              <a:srgbClr val="E1E6EC"/>
            </a:gs>
            <a:gs pos="100000">
              <a:srgbClr val="E4E4E5"/>
            </a:gs>
          </a:gsLst>
          <a:lin ang="5400000" scaled="1"/>
        </a:gradFill>
        <a:effectLst/>
      </p:bgPr>
    </p:bg>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idx="1"/>
          </p:nvPr>
        </p:nvSpPr>
        <p:spPr/>
        <p:txBody>
          <a:bodyPr/>
          <a:lstStyle/>
          <a:p>
            <a:endParaRPr lang="th-TH"/>
          </a:p>
        </p:txBody>
      </p:sp>
      <p:pic>
        <p:nvPicPr>
          <p:cNvPr id="5122" name="Picture 2" descr="http://guideimg.alibaba.com/images/shop/105/02/11/6/topicker-thank-you-wedding-brown-kraft-paper-tag-bonbonniere-favor-gift-tags-with-jute-twines-50pcs-circular-brown_139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240"/>
            <a:ext cx="6840760" cy="684076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667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topics</a:t>
            </a:r>
            <a:endParaRPr lang="th-TH" b="1" dirty="0"/>
          </a:p>
        </p:txBody>
      </p:sp>
      <p:sp>
        <p:nvSpPr>
          <p:cNvPr id="3" name="Content Placeholder 2"/>
          <p:cNvSpPr>
            <a:spLocks noGrp="1"/>
          </p:cNvSpPr>
          <p:nvPr>
            <p:ph idx="1"/>
          </p:nvPr>
        </p:nvSpPr>
        <p:spPr/>
        <p:txBody>
          <a:bodyPr/>
          <a:lstStyle/>
          <a:p>
            <a:r>
              <a:rPr lang="en-US" b="1" u="sng" dirty="0" smtClean="0"/>
              <a:t>ECFMG Certificate</a:t>
            </a:r>
          </a:p>
          <a:p>
            <a:r>
              <a:rPr lang="en-US" b="1" dirty="0" smtClean="0"/>
              <a:t>USMLE</a:t>
            </a:r>
          </a:p>
          <a:p>
            <a:r>
              <a:rPr lang="en-US" b="1" dirty="0" smtClean="0"/>
              <a:t>ERAS</a:t>
            </a:r>
          </a:p>
          <a:p>
            <a:r>
              <a:rPr lang="en-US" b="1" dirty="0" smtClean="0"/>
              <a:t>Interview</a:t>
            </a:r>
          </a:p>
          <a:p>
            <a:r>
              <a:rPr lang="en-US" b="1" dirty="0" smtClean="0"/>
              <a:t>Matching</a:t>
            </a:r>
            <a:endParaRPr lang="th-TH"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ECFMG Certification</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ECFMG Certification</a:t>
            </a:r>
            <a:endParaRPr lang="th-TH" b="1" dirty="0"/>
          </a:p>
        </p:txBody>
      </p:sp>
      <p:sp>
        <p:nvSpPr>
          <p:cNvPr id="3" name="Content Placeholder 2"/>
          <p:cNvSpPr>
            <a:spLocks noGrp="1"/>
          </p:cNvSpPr>
          <p:nvPr>
            <p:ph idx="1"/>
          </p:nvPr>
        </p:nvSpPr>
        <p:spPr/>
        <p:txBody>
          <a:bodyPr>
            <a:normAutofit fontScale="85000" lnSpcReduction="10000"/>
          </a:bodyPr>
          <a:lstStyle/>
          <a:p>
            <a:r>
              <a:rPr lang="en-US" dirty="0"/>
              <a:t>ACGME requires IMGs who enter ACGME-accredited programs to be ECFMG certified</a:t>
            </a:r>
            <a:r>
              <a:rPr lang="en-US" dirty="0" smtClean="0"/>
              <a:t>.</a:t>
            </a:r>
          </a:p>
          <a:p>
            <a:r>
              <a:rPr lang="en-US" dirty="0" smtClean="0"/>
              <a:t>Requirement for US medical license</a:t>
            </a:r>
          </a:p>
          <a:p>
            <a:r>
              <a:rPr lang="en-US" dirty="0" smtClean="0"/>
              <a:t>Just qualify that IMGs have met minimum standards of eligibility  to enter program, not guarantee that these graduates will be accepted into program</a:t>
            </a:r>
          </a:p>
          <a:p>
            <a:r>
              <a:rPr lang="en-US" dirty="0"/>
              <a:t>ECFMG certification process by applying to ECFMG for a USMLE/ECFMG Identification Number</a:t>
            </a:r>
            <a:r>
              <a:rPr lang="en-US" dirty="0" smtClean="0"/>
              <a:t>. </a:t>
            </a:r>
            <a:r>
              <a:rPr lang="en-US" dirty="0" smtClean="0">
                <a:sym typeface="Wingdings" pitchFamily="2" charset="2"/>
              </a:rPr>
              <a:t> Complete the application for ECFMG certification</a:t>
            </a:r>
          </a:p>
          <a:p>
            <a:r>
              <a:rPr lang="en-US" dirty="0" smtClean="0">
                <a:sym typeface="Wingdings" pitchFamily="2" charset="2"/>
              </a:rPr>
              <a:t>Application fee  $65</a:t>
            </a:r>
            <a:endParaRPr lang="en-US" dirty="0" smtClean="0"/>
          </a:p>
          <a:p>
            <a:endParaRPr lang="th-T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2050" name="Picture 2"/>
          <p:cNvPicPr>
            <a:picLocks noChangeAspect="1" noChangeArrowheads="1"/>
          </p:cNvPicPr>
          <p:nvPr/>
        </p:nvPicPr>
        <p:blipFill>
          <a:blip r:embed="rId2"/>
          <a:srcRect t="6836" r="55527" b="16015"/>
          <a:stretch>
            <a:fillRect/>
          </a:stretch>
        </p:blipFill>
        <p:spPr bwMode="auto">
          <a:xfrm>
            <a:off x="1428728" y="214290"/>
            <a:ext cx="6286544" cy="61313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Requirement for ECFMG certification</a:t>
            </a:r>
            <a:endParaRPr lang="th-TH" b="1" dirty="0"/>
          </a:p>
        </p:txBody>
      </p:sp>
      <p:sp>
        <p:nvSpPr>
          <p:cNvPr id="3" name="Content Placeholder 2"/>
          <p:cNvSpPr>
            <a:spLocks noGrp="1"/>
          </p:cNvSpPr>
          <p:nvPr>
            <p:ph idx="1"/>
          </p:nvPr>
        </p:nvSpPr>
        <p:spPr/>
        <p:txBody>
          <a:bodyPr>
            <a:normAutofit fontScale="92500"/>
          </a:bodyPr>
          <a:lstStyle/>
          <a:p>
            <a:r>
              <a:rPr lang="en-US" b="1" dirty="0" smtClean="0"/>
              <a:t>Medical </a:t>
            </a:r>
            <a:r>
              <a:rPr lang="en-US" b="1" dirty="0"/>
              <a:t>Education Credential </a:t>
            </a:r>
            <a:r>
              <a:rPr lang="en-US" b="1" dirty="0" smtClean="0"/>
              <a:t>Requirements</a:t>
            </a:r>
          </a:p>
          <a:p>
            <a:pPr lvl="1"/>
            <a:r>
              <a:rPr lang="en-US" dirty="0" smtClean="0"/>
              <a:t>Be </a:t>
            </a:r>
            <a:r>
              <a:rPr lang="en-US" dirty="0"/>
              <a:t>a graduate of a medical school listed in the </a:t>
            </a:r>
            <a:r>
              <a:rPr lang="en-US" i="1" u="sng" dirty="0"/>
              <a:t>International Medical Education Directory</a:t>
            </a:r>
            <a:r>
              <a:rPr lang="en-US" u="sng" dirty="0"/>
              <a:t> (</a:t>
            </a:r>
            <a:r>
              <a:rPr lang="en-US" i="1" u="sng" dirty="0"/>
              <a:t>IMED</a:t>
            </a:r>
            <a:r>
              <a:rPr lang="en-US" u="sng" dirty="0"/>
              <a:t>)</a:t>
            </a:r>
            <a:r>
              <a:rPr lang="en-US" dirty="0"/>
              <a:t>.</a:t>
            </a:r>
            <a:endParaRPr lang="en-US" dirty="0" smtClean="0"/>
          </a:p>
          <a:p>
            <a:pPr lvl="1"/>
            <a:r>
              <a:rPr lang="en-US" dirty="0" smtClean="0"/>
              <a:t>IMG’s medical education credentials, including the final medical diploma, final medical school transcript, and transcript(s) to document transferred academic credits.</a:t>
            </a:r>
          </a:p>
          <a:p>
            <a:r>
              <a:rPr lang="en-US" b="1" dirty="0" smtClean="0"/>
              <a:t>Examination requirement</a:t>
            </a:r>
          </a:p>
          <a:p>
            <a:pPr lvl="1"/>
            <a:r>
              <a:rPr lang="en-US" dirty="0" smtClean="0"/>
              <a:t>USMLE Step 1, USMLE Step 2 CK and USMLE Step 2 CS</a:t>
            </a:r>
          </a:p>
          <a:p>
            <a:endParaRPr lang="th-TH"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3074" name="Picture 2"/>
          <p:cNvPicPr>
            <a:picLocks noChangeAspect="1" noChangeArrowheads="1"/>
          </p:cNvPicPr>
          <p:nvPr/>
        </p:nvPicPr>
        <p:blipFill>
          <a:blip r:embed="rId3"/>
          <a:srcRect t="12695" r="56625" b="23015"/>
          <a:stretch>
            <a:fillRect/>
          </a:stretch>
        </p:blipFill>
        <p:spPr bwMode="auto">
          <a:xfrm>
            <a:off x="1500166" y="-500090"/>
            <a:ext cx="6429420" cy="5357850"/>
          </a:xfrm>
          <a:prstGeom prst="rect">
            <a:avLst/>
          </a:prstGeom>
          <a:noFill/>
          <a:ln w="9525">
            <a:noFill/>
            <a:miter lim="800000"/>
            <a:headEnd/>
            <a:tailEnd/>
          </a:ln>
          <a:effectLst/>
        </p:spPr>
      </p:pic>
      <p:sp>
        <p:nvSpPr>
          <p:cNvPr id="6" name="Content Placeholder 2"/>
          <p:cNvSpPr>
            <a:spLocks noGrp="1"/>
          </p:cNvSpPr>
          <p:nvPr>
            <p:ph idx="1"/>
          </p:nvPr>
        </p:nvSpPr>
        <p:spPr>
          <a:xfrm>
            <a:off x="571472" y="4886324"/>
            <a:ext cx="8229600" cy="1971676"/>
          </a:xfrm>
        </p:spPr>
        <p:txBody>
          <a:bodyPr>
            <a:normAutofit/>
          </a:bodyPr>
          <a:lstStyle/>
          <a:p>
            <a:r>
              <a:rPr lang="en-US" sz="1600" dirty="0"/>
              <a:t>In 2015, FAIMER’s </a:t>
            </a:r>
            <a:r>
              <a:rPr lang="en-US" sz="1600" i="1" dirty="0"/>
              <a:t>IMED</a:t>
            </a:r>
            <a:r>
              <a:rPr lang="en-US" sz="1600" dirty="0"/>
              <a:t> will be discontinued and the new </a:t>
            </a:r>
            <a:r>
              <a:rPr lang="en-US" sz="1600" i="1" dirty="0"/>
              <a:t>World Directory of Medical Schools</a:t>
            </a:r>
            <a:r>
              <a:rPr lang="en-US" sz="1600" dirty="0"/>
              <a:t> will replace </a:t>
            </a:r>
            <a:r>
              <a:rPr lang="en-US" sz="1600" i="1" dirty="0"/>
              <a:t>IMED</a:t>
            </a:r>
            <a:r>
              <a:rPr lang="en-US" sz="1600" dirty="0"/>
              <a:t> for the purpose of determining eligibility for examination and ECFMG Certification. International medical students and graduates should monitor the ECFMG website for information on the transition from </a:t>
            </a:r>
            <a:r>
              <a:rPr lang="en-US" sz="1600" i="1" dirty="0"/>
              <a:t>IMED</a:t>
            </a:r>
            <a:r>
              <a:rPr lang="en-US" sz="1600" dirty="0"/>
              <a:t> to the </a:t>
            </a:r>
            <a:r>
              <a:rPr lang="en-US" sz="1600" i="1" dirty="0"/>
              <a:t>World Directory</a:t>
            </a:r>
            <a:r>
              <a:rPr lang="en-US" sz="1600" dirty="0"/>
              <a:t>. Prior to this transition in 2015, international medical students/graduates should continue to consult </a:t>
            </a:r>
            <a:r>
              <a:rPr lang="en-US" sz="1600" i="1" dirty="0"/>
              <a:t>IMED</a:t>
            </a:r>
            <a:r>
              <a:rPr lang="en-US" sz="1600" dirty="0"/>
              <a:t> to determine whether their medical school meets the requirements for them to apply to ECFMG for examination and for ECFMG Certification.</a:t>
            </a:r>
            <a:endParaRPr lang="th-TH"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normAutofit/>
          </a:bodyPr>
          <a:lstStyle/>
          <a:p>
            <a:r>
              <a:rPr lang="en-US" b="1" dirty="0" smtClean="0"/>
              <a:t>Medical Education Credential Requirements</a:t>
            </a:r>
            <a:endParaRPr lang="th-TH"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Final medical diploma</a:t>
            </a:r>
          </a:p>
        </p:txBody>
      </p:sp>
      <p:sp>
        <p:nvSpPr>
          <p:cNvPr id="3" name="Content Placeholder 2"/>
          <p:cNvSpPr>
            <a:spLocks noGrp="1"/>
          </p:cNvSpPr>
          <p:nvPr>
            <p:ph idx="1"/>
          </p:nvPr>
        </p:nvSpPr>
        <p:spPr/>
        <p:txBody>
          <a:bodyPr>
            <a:normAutofit fontScale="92500"/>
          </a:bodyPr>
          <a:lstStyle/>
          <a:p>
            <a:r>
              <a:rPr lang="en-US" dirty="0" smtClean="0"/>
              <a:t>Photocopy of Final medical diploma (Original and official English translation)</a:t>
            </a:r>
          </a:p>
          <a:p>
            <a:pPr lvl="1"/>
            <a:r>
              <a:rPr lang="en-US" dirty="0" smtClean="0"/>
              <a:t>The exact name of diploma must listed in </a:t>
            </a:r>
            <a:r>
              <a:rPr lang="en-US" dirty="0" smtClean="0">
                <a:hlinkClick r:id="rId3"/>
              </a:rPr>
              <a:t>Reference Guide for Medical Education Credentials</a:t>
            </a:r>
            <a:endParaRPr lang="en-US" dirty="0" smtClean="0"/>
          </a:p>
          <a:p>
            <a:r>
              <a:rPr lang="en-US" dirty="0" smtClean="0"/>
              <a:t>Full faced, passport sized, color current photograph ( within 6 months)</a:t>
            </a:r>
          </a:p>
          <a:p>
            <a:r>
              <a:rPr lang="en-US" sz="2800" dirty="0" smtClean="0">
                <a:hlinkClick r:id="rId4"/>
              </a:rPr>
              <a:t>Medical School Release Request (Form 345)</a:t>
            </a:r>
            <a:endParaRPr lang="en-US" dirty="0" smtClean="0"/>
          </a:p>
          <a:p>
            <a:r>
              <a:rPr lang="en-US" dirty="0" smtClean="0"/>
              <a:t>The name on your medical diploma must match </a:t>
            </a:r>
            <a:r>
              <a:rPr lang="en-US" b="1" dirty="0" smtClean="0"/>
              <a:t>exactly</a:t>
            </a:r>
            <a:r>
              <a:rPr lang="en-US" dirty="0" smtClean="0"/>
              <a:t> the name in your ECFMG record.</a:t>
            </a:r>
          </a:p>
          <a:p>
            <a:endParaRPr lang="en-US" dirty="0" smtClean="0"/>
          </a:p>
          <a:p>
            <a:endParaRPr lang="en-US" dirty="0" smtClean="0"/>
          </a:p>
          <a:p>
            <a:endParaRPr lang="en-US" dirty="0" smtClean="0"/>
          </a:p>
          <a:p>
            <a:endParaRPr lang="en-US" dirty="0" smtClean="0"/>
          </a:p>
          <a:p>
            <a:endParaRPr lang="th-T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gradFill rotWithShape="1">
            <a:gsLst>
              <a:gs pos="0">
                <a:srgbClr val="FFFFFF">
                  <a:gamma/>
                  <a:shade val="86275"/>
                  <a:invGamma/>
                </a:srgbClr>
              </a:gs>
              <a:gs pos="50000">
                <a:srgbClr val="FFFFFF"/>
              </a:gs>
              <a:gs pos="100000">
                <a:srgbClr val="FFFFFF">
                  <a:gamma/>
                  <a:shade val="86275"/>
                  <a:invGamma/>
                </a:srgbClr>
              </a:gs>
            </a:gsLst>
            <a:lin ang="2700000" scaled="1"/>
          </a:gradFill>
          <a:ln w="9525">
            <a:noFill/>
            <a:miter lim="800000"/>
            <a:headEnd/>
            <a:tailEnd/>
          </a:ln>
          <a:effectLst/>
        </p:spPr>
        <p:txBody>
          <a:bodyPr wrap="none" anchor="ctr"/>
          <a:lstStyle/>
          <a:p>
            <a:endParaRPr lang="th-TH"/>
          </a:p>
        </p:txBody>
      </p:sp>
      <p:sp>
        <p:nvSpPr>
          <p:cNvPr id="55299" name="Rectangle 3"/>
          <p:cNvSpPr>
            <a:spLocks noChangeArrowheads="1"/>
          </p:cNvSpPr>
          <p:nvPr/>
        </p:nvSpPr>
        <p:spPr bwMode="auto">
          <a:xfrm>
            <a:off x="0" y="0"/>
            <a:ext cx="9144000" cy="3933825"/>
          </a:xfrm>
          <a:prstGeom prst="rect">
            <a:avLst/>
          </a:prstGeom>
          <a:gradFill rotWithShape="1">
            <a:gsLst>
              <a:gs pos="0">
                <a:schemeClr val="bg1"/>
              </a:gs>
              <a:gs pos="100000">
                <a:schemeClr val="bg1">
                  <a:gamma/>
                  <a:shade val="79608"/>
                  <a:invGamma/>
                  <a:alpha val="0"/>
                </a:schemeClr>
              </a:gs>
            </a:gsLst>
            <a:lin ang="2700000" scaled="1"/>
          </a:gradFill>
          <a:ln w="9525">
            <a:noFill/>
            <a:miter lim="800000"/>
            <a:headEnd/>
            <a:tailEnd/>
          </a:ln>
          <a:effectLst/>
        </p:spPr>
        <p:txBody>
          <a:bodyPr wrap="none" anchor="ctr"/>
          <a:lstStyle/>
          <a:p>
            <a:endParaRPr lang="th-TH"/>
          </a:p>
        </p:txBody>
      </p:sp>
      <p:sp>
        <p:nvSpPr>
          <p:cNvPr id="55300" name="Rectangle 4"/>
          <p:cNvSpPr>
            <a:spLocks noChangeArrowheads="1"/>
          </p:cNvSpPr>
          <p:nvPr/>
        </p:nvSpPr>
        <p:spPr bwMode="auto">
          <a:xfrm>
            <a:off x="0" y="4494981"/>
            <a:ext cx="9144000" cy="3038475"/>
          </a:xfrm>
          <a:prstGeom prst="rect">
            <a:avLst/>
          </a:prstGeom>
          <a:gradFill rotWithShape="1">
            <a:gsLst>
              <a:gs pos="0">
                <a:srgbClr val="C0C0C0"/>
              </a:gs>
              <a:gs pos="100000">
                <a:srgbClr val="C0C0C0">
                  <a:gamma/>
                  <a:tint val="43922"/>
                  <a:invGamma/>
                </a:srgbClr>
              </a:gs>
            </a:gsLst>
            <a:lin ang="5400000" scaled="1"/>
          </a:gradFill>
          <a:ln w="9525">
            <a:noFill/>
            <a:miter lim="800000"/>
            <a:headEnd/>
            <a:tailEnd/>
          </a:ln>
          <a:effectLst/>
        </p:spPr>
        <p:txBody>
          <a:bodyPr wrap="none" anchor="ctr"/>
          <a:lstStyle/>
          <a:p>
            <a:endParaRPr lang="th-TH"/>
          </a:p>
        </p:txBody>
      </p:sp>
      <p:sp>
        <p:nvSpPr>
          <p:cNvPr id="55301" name="Rectangle 5"/>
          <p:cNvSpPr>
            <a:spLocks noChangeArrowheads="1"/>
          </p:cNvSpPr>
          <p:nvPr/>
        </p:nvSpPr>
        <p:spPr bwMode="auto">
          <a:xfrm>
            <a:off x="0" y="4494981"/>
            <a:ext cx="9144000" cy="712788"/>
          </a:xfrm>
          <a:prstGeom prst="rect">
            <a:avLst/>
          </a:prstGeom>
          <a:gradFill rotWithShape="1">
            <a:gsLst>
              <a:gs pos="0">
                <a:schemeClr val="bg2">
                  <a:alpha val="91000"/>
                </a:schemeClr>
              </a:gs>
              <a:gs pos="100000">
                <a:schemeClr val="bg2">
                  <a:gamma/>
                  <a:shade val="46275"/>
                  <a:invGamma/>
                  <a:alpha val="0"/>
                </a:schemeClr>
              </a:gs>
            </a:gsLst>
            <a:lin ang="5400000" scaled="1"/>
          </a:gradFill>
          <a:ln w="9525">
            <a:noFill/>
            <a:miter lim="800000"/>
            <a:headEnd/>
            <a:tailEnd/>
          </a:ln>
          <a:effectLst/>
        </p:spPr>
        <p:txBody>
          <a:bodyPr wrap="none" anchor="ctr"/>
          <a:lstStyle/>
          <a:p>
            <a:endParaRPr lang="th-TH"/>
          </a:p>
        </p:txBody>
      </p:sp>
      <p:sp>
        <p:nvSpPr>
          <p:cNvPr id="55302" name="Freeform 6"/>
          <p:cNvSpPr>
            <a:spLocks/>
          </p:cNvSpPr>
          <p:nvPr/>
        </p:nvSpPr>
        <p:spPr bwMode="auto">
          <a:xfrm>
            <a:off x="506413" y="2270894"/>
            <a:ext cx="8132762" cy="533400"/>
          </a:xfrm>
          <a:custGeom>
            <a:avLst/>
            <a:gdLst/>
            <a:ahLst/>
            <a:cxnLst>
              <a:cxn ang="0">
                <a:pos x="5365" y="62"/>
              </a:cxn>
              <a:cxn ang="0">
                <a:pos x="5359" y="53"/>
              </a:cxn>
              <a:cxn ang="0">
                <a:pos x="5358" y="52"/>
              </a:cxn>
              <a:cxn ang="0">
                <a:pos x="5354" y="47"/>
              </a:cxn>
              <a:cxn ang="0">
                <a:pos x="5325" y="22"/>
              </a:cxn>
              <a:cxn ang="0">
                <a:pos x="5319" y="18"/>
              </a:cxn>
              <a:cxn ang="0">
                <a:pos x="5313" y="14"/>
              </a:cxn>
              <a:cxn ang="0">
                <a:pos x="5305" y="11"/>
              </a:cxn>
              <a:cxn ang="0">
                <a:pos x="5291" y="6"/>
              </a:cxn>
              <a:cxn ang="0">
                <a:pos x="5283" y="4"/>
              </a:cxn>
              <a:cxn ang="0">
                <a:pos x="5276" y="2"/>
              </a:cxn>
              <a:cxn ang="0">
                <a:pos x="5269" y="1"/>
              </a:cxn>
              <a:cxn ang="0">
                <a:pos x="5261" y="0"/>
              </a:cxn>
              <a:cxn ang="0">
                <a:pos x="5251" y="0"/>
              </a:cxn>
              <a:cxn ang="0">
                <a:pos x="521" y="0"/>
              </a:cxn>
              <a:cxn ang="0">
                <a:pos x="511" y="0"/>
              </a:cxn>
              <a:cxn ang="0">
                <a:pos x="503" y="1"/>
              </a:cxn>
              <a:cxn ang="0">
                <a:pos x="496" y="2"/>
              </a:cxn>
              <a:cxn ang="0">
                <a:pos x="489" y="4"/>
              </a:cxn>
              <a:cxn ang="0">
                <a:pos x="482" y="6"/>
              </a:cxn>
              <a:cxn ang="0">
                <a:pos x="467" y="11"/>
              </a:cxn>
              <a:cxn ang="0">
                <a:pos x="460" y="14"/>
              </a:cxn>
              <a:cxn ang="0">
                <a:pos x="453" y="18"/>
              </a:cxn>
              <a:cxn ang="0">
                <a:pos x="447" y="22"/>
              </a:cxn>
              <a:cxn ang="0">
                <a:pos x="441" y="26"/>
              </a:cxn>
              <a:cxn ang="0">
                <a:pos x="424" y="41"/>
              </a:cxn>
              <a:cxn ang="0">
                <a:pos x="419" y="47"/>
              </a:cxn>
              <a:cxn ang="0">
                <a:pos x="414" y="52"/>
              </a:cxn>
              <a:cxn ang="0">
                <a:pos x="414" y="53"/>
              </a:cxn>
              <a:cxn ang="0">
                <a:pos x="407" y="62"/>
              </a:cxn>
              <a:cxn ang="0">
                <a:pos x="0" y="636"/>
              </a:cxn>
              <a:cxn ang="0">
                <a:pos x="385" y="582"/>
              </a:cxn>
              <a:cxn ang="0">
                <a:pos x="385" y="582"/>
              </a:cxn>
              <a:cxn ang="0">
                <a:pos x="5653" y="582"/>
              </a:cxn>
              <a:cxn ang="0">
                <a:pos x="5365" y="62"/>
              </a:cxn>
            </a:cxnLst>
            <a:rect l="0" t="0" r="r" b="b"/>
            <a:pathLst>
              <a:path w="5772" h="636">
                <a:moveTo>
                  <a:pt x="5365" y="62"/>
                </a:moveTo>
                <a:cubicBezTo>
                  <a:pt x="5365" y="62"/>
                  <a:pt x="5365" y="62"/>
                  <a:pt x="5365" y="62"/>
                </a:cubicBezTo>
                <a:cubicBezTo>
                  <a:pt x="5363" y="59"/>
                  <a:pt x="5361" y="56"/>
                  <a:pt x="5359" y="53"/>
                </a:cubicBezTo>
                <a:cubicBezTo>
                  <a:pt x="5359" y="53"/>
                  <a:pt x="5359" y="53"/>
                  <a:pt x="5359" y="53"/>
                </a:cubicBezTo>
                <a:cubicBezTo>
                  <a:pt x="5358" y="52"/>
                  <a:pt x="5358" y="52"/>
                  <a:pt x="5358" y="52"/>
                </a:cubicBezTo>
                <a:cubicBezTo>
                  <a:pt x="5358" y="52"/>
                  <a:pt x="5358" y="52"/>
                  <a:pt x="5358" y="52"/>
                </a:cubicBezTo>
                <a:cubicBezTo>
                  <a:pt x="5358" y="52"/>
                  <a:pt x="5358" y="52"/>
                  <a:pt x="5358" y="52"/>
                </a:cubicBezTo>
                <a:cubicBezTo>
                  <a:pt x="5357" y="50"/>
                  <a:pt x="5355" y="49"/>
                  <a:pt x="5354" y="47"/>
                </a:cubicBezTo>
                <a:cubicBezTo>
                  <a:pt x="5354" y="47"/>
                  <a:pt x="5354" y="47"/>
                  <a:pt x="5354" y="46"/>
                </a:cubicBezTo>
                <a:cubicBezTo>
                  <a:pt x="5345" y="37"/>
                  <a:pt x="5336" y="29"/>
                  <a:pt x="5325" y="22"/>
                </a:cubicBezTo>
                <a:cubicBezTo>
                  <a:pt x="5325" y="22"/>
                  <a:pt x="5325" y="21"/>
                  <a:pt x="5324" y="21"/>
                </a:cubicBezTo>
                <a:cubicBezTo>
                  <a:pt x="5323" y="20"/>
                  <a:pt x="5321" y="19"/>
                  <a:pt x="5319" y="18"/>
                </a:cubicBezTo>
                <a:cubicBezTo>
                  <a:pt x="5319" y="18"/>
                  <a:pt x="5318" y="18"/>
                  <a:pt x="5318" y="17"/>
                </a:cubicBezTo>
                <a:cubicBezTo>
                  <a:pt x="5316" y="16"/>
                  <a:pt x="5314" y="15"/>
                  <a:pt x="5313" y="14"/>
                </a:cubicBezTo>
                <a:cubicBezTo>
                  <a:pt x="5312" y="14"/>
                  <a:pt x="5312" y="14"/>
                  <a:pt x="5311" y="14"/>
                </a:cubicBezTo>
                <a:cubicBezTo>
                  <a:pt x="5309" y="13"/>
                  <a:pt x="5307" y="12"/>
                  <a:pt x="5305" y="11"/>
                </a:cubicBezTo>
                <a:cubicBezTo>
                  <a:pt x="5305" y="11"/>
                  <a:pt x="5305" y="11"/>
                  <a:pt x="5305" y="11"/>
                </a:cubicBezTo>
                <a:cubicBezTo>
                  <a:pt x="5300" y="9"/>
                  <a:pt x="5295" y="7"/>
                  <a:pt x="5291" y="6"/>
                </a:cubicBezTo>
                <a:cubicBezTo>
                  <a:pt x="5290" y="5"/>
                  <a:pt x="5289" y="5"/>
                  <a:pt x="5289" y="5"/>
                </a:cubicBezTo>
                <a:cubicBezTo>
                  <a:pt x="5287" y="5"/>
                  <a:pt x="5285" y="4"/>
                  <a:pt x="5283" y="4"/>
                </a:cubicBezTo>
                <a:cubicBezTo>
                  <a:pt x="5283" y="3"/>
                  <a:pt x="5282" y="3"/>
                  <a:pt x="5281" y="3"/>
                </a:cubicBezTo>
                <a:cubicBezTo>
                  <a:pt x="5279" y="3"/>
                  <a:pt x="5278" y="2"/>
                  <a:pt x="5276" y="2"/>
                </a:cubicBezTo>
                <a:cubicBezTo>
                  <a:pt x="5275" y="2"/>
                  <a:pt x="5274" y="2"/>
                  <a:pt x="5274" y="2"/>
                </a:cubicBezTo>
                <a:cubicBezTo>
                  <a:pt x="5272" y="1"/>
                  <a:pt x="5270" y="1"/>
                  <a:pt x="5269" y="1"/>
                </a:cubicBezTo>
                <a:cubicBezTo>
                  <a:pt x="5268" y="1"/>
                  <a:pt x="5267" y="1"/>
                  <a:pt x="5266" y="0"/>
                </a:cubicBezTo>
                <a:cubicBezTo>
                  <a:pt x="5264" y="0"/>
                  <a:pt x="5263" y="0"/>
                  <a:pt x="5261" y="0"/>
                </a:cubicBezTo>
                <a:cubicBezTo>
                  <a:pt x="5260" y="0"/>
                  <a:pt x="5259" y="0"/>
                  <a:pt x="5259" y="0"/>
                </a:cubicBezTo>
                <a:cubicBezTo>
                  <a:pt x="5256" y="0"/>
                  <a:pt x="5253" y="0"/>
                  <a:pt x="5251" y="0"/>
                </a:cubicBezTo>
                <a:cubicBezTo>
                  <a:pt x="521" y="0"/>
                  <a:pt x="521" y="0"/>
                  <a:pt x="521" y="0"/>
                </a:cubicBezTo>
                <a:cubicBezTo>
                  <a:pt x="521" y="0"/>
                  <a:pt x="521" y="0"/>
                  <a:pt x="521" y="0"/>
                </a:cubicBezTo>
                <a:cubicBezTo>
                  <a:pt x="519" y="0"/>
                  <a:pt x="516" y="0"/>
                  <a:pt x="514" y="0"/>
                </a:cubicBezTo>
                <a:cubicBezTo>
                  <a:pt x="513" y="0"/>
                  <a:pt x="512" y="0"/>
                  <a:pt x="511" y="0"/>
                </a:cubicBezTo>
                <a:cubicBezTo>
                  <a:pt x="510" y="0"/>
                  <a:pt x="508" y="0"/>
                  <a:pt x="506" y="0"/>
                </a:cubicBezTo>
                <a:cubicBezTo>
                  <a:pt x="505" y="1"/>
                  <a:pt x="504" y="1"/>
                  <a:pt x="503" y="1"/>
                </a:cubicBezTo>
                <a:cubicBezTo>
                  <a:pt x="502" y="1"/>
                  <a:pt x="500" y="1"/>
                  <a:pt x="499" y="2"/>
                </a:cubicBezTo>
                <a:cubicBezTo>
                  <a:pt x="498" y="2"/>
                  <a:pt x="497" y="2"/>
                  <a:pt x="496" y="2"/>
                </a:cubicBezTo>
                <a:cubicBezTo>
                  <a:pt x="494" y="2"/>
                  <a:pt x="493" y="3"/>
                  <a:pt x="491" y="3"/>
                </a:cubicBezTo>
                <a:cubicBezTo>
                  <a:pt x="491" y="3"/>
                  <a:pt x="490" y="3"/>
                  <a:pt x="489" y="4"/>
                </a:cubicBezTo>
                <a:cubicBezTo>
                  <a:pt x="487" y="4"/>
                  <a:pt x="485" y="4"/>
                  <a:pt x="484" y="5"/>
                </a:cubicBezTo>
                <a:cubicBezTo>
                  <a:pt x="483" y="5"/>
                  <a:pt x="482" y="5"/>
                  <a:pt x="482" y="6"/>
                </a:cubicBezTo>
                <a:cubicBezTo>
                  <a:pt x="477" y="7"/>
                  <a:pt x="472" y="9"/>
                  <a:pt x="468" y="11"/>
                </a:cubicBezTo>
                <a:cubicBezTo>
                  <a:pt x="467" y="11"/>
                  <a:pt x="467" y="11"/>
                  <a:pt x="467" y="11"/>
                </a:cubicBezTo>
                <a:cubicBezTo>
                  <a:pt x="465" y="12"/>
                  <a:pt x="463" y="13"/>
                  <a:pt x="461" y="14"/>
                </a:cubicBezTo>
                <a:cubicBezTo>
                  <a:pt x="461" y="14"/>
                  <a:pt x="460" y="14"/>
                  <a:pt x="460" y="14"/>
                </a:cubicBezTo>
                <a:cubicBezTo>
                  <a:pt x="458" y="15"/>
                  <a:pt x="456" y="16"/>
                  <a:pt x="455" y="17"/>
                </a:cubicBezTo>
                <a:cubicBezTo>
                  <a:pt x="454" y="18"/>
                  <a:pt x="454" y="18"/>
                  <a:pt x="453" y="18"/>
                </a:cubicBezTo>
                <a:cubicBezTo>
                  <a:pt x="451" y="19"/>
                  <a:pt x="450" y="20"/>
                  <a:pt x="448" y="21"/>
                </a:cubicBezTo>
                <a:cubicBezTo>
                  <a:pt x="448" y="21"/>
                  <a:pt x="447" y="22"/>
                  <a:pt x="447" y="22"/>
                </a:cubicBezTo>
                <a:cubicBezTo>
                  <a:pt x="445" y="23"/>
                  <a:pt x="443" y="24"/>
                  <a:pt x="441" y="26"/>
                </a:cubicBezTo>
                <a:cubicBezTo>
                  <a:pt x="441" y="26"/>
                  <a:pt x="441" y="26"/>
                  <a:pt x="441" y="26"/>
                </a:cubicBezTo>
                <a:cubicBezTo>
                  <a:pt x="435" y="30"/>
                  <a:pt x="429" y="35"/>
                  <a:pt x="424" y="41"/>
                </a:cubicBezTo>
                <a:cubicBezTo>
                  <a:pt x="424" y="41"/>
                  <a:pt x="424" y="41"/>
                  <a:pt x="424" y="41"/>
                </a:cubicBezTo>
                <a:cubicBezTo>
                  <a:pt x="422" y="43"/>
                  <a:pt x="420" y="45"/>
                  <a:pt x="419" y="46"/>
                </a:cubicBezTo>
                <a:cubicBezTo>
                  <a:pt x="419" y="47"/>
                  <a:pt x="419" y="47"/>
                  <a:pt x="419" y="47"/>
                </a:cubicBezTo>
                <a:cubicBezTo>
                  <a:pt x="417" y="49"/>
                  <a:pt x="415" y="50"/>
                  <a:pt x="414" y="52"/>
                </a:cubicBezTo>
                <a:cubicBezTo>
                  <a:pt x="414" y="52"/>
                  <a:pt x="414" y="52"/>
                  <a:pt x="414" y="52"/>
                </a:cubicBezTo>
                <a:cubicBezTo>
                  <a:pt x="414" y="52"/>
                  <a:pt x="414" y="52"/>
                  <a:pt x="414" y="52"/>
                </a:cubicBezTo>
                <a:cubicBezTo>
                  <a:pt x="414" y="53"/>
                  <a:pt x="414" y="53"/>
                  <a:pt x="414" y="53"/>
                </a:cubicBezTo>
                <a:cubicBezTo>
                  <a:pt x="414" y="53"/>
                  <a:pt x="414" y="53"/>
                  <a:pt x="414" y="53"/>
                </a:cubicBezTo>
                <a:cubicBezTo>
                  <a:pt x="411" y="56"/>
                  <a:pt x="409" y="59"/>
                  <a:pt x="407" y="62"/>
                </a:cubicBezTo>
                <a:cubicBezTo>
                  <a:pt x="407" y="62"/>
                  <a:pt x="407" y="62"/>
                  <a:pt x="407" y="62"/>
                </a:cubicBezTo>
                <a:cubicBezTo>
                  <a:pt x="0" y="636"/>
                  <a:pt x="0" y="636"/>
                  <a:pt x="0" y="636"/>
                </a:cubicBezTo>
                <a:cubicBezTo>
                  <a:pt x="29" y="603"/>
                  <a:pt x="72" y="582"/>
                  <a:pt x="120" y="582"/>
                </a:cubicBezTo>
                <a:cubicBezTo>
                  <a:pt x="385" y="582"/>
                  <a:pt x="385" y="582"/>
                  <a:pt x="385" y="582"/>
                </a:cubicBezTo>
                <a:cubicBezTo>
                  <a:pt x="385" y="582"/>
                  <a:pt x="385" y="582"/>
                  <a:pt x="385" y="582"/>
                </a:cubicBezTo>
                <a:cubicBezTo>
                  <a:pt x="385" y="582"/>
                  <a:pt x="385" y="582"/>
                  <a:pt x="385" y="582"/>
                </a:cubicBezTo>
                <a:cubicBezTo>
                  <a:pt x="5387" y="582"/>
                  <a:pt x="5387" y="582"/>
                  <a:pt x="5387" y="582"/>
                </a:cubicBezTo>
                <a:cubicBezTo>
                  <a:pt x="5653" y="582"/>
                  <a:pt x="5653" y="582"/>
                  <a:pt x="5653" y="582"/>
                </a:cubicBezTo>
                <a:cubicBezTo>
                  <a:pt x="5700" y="582"/>
                  <a:pt x="5743" y="603"/>
                  <a:pt x="5772" y="636"/>
                </a:cubicBezTo>
                <a:lnTo>
                  <a:pt x="5365" y="62"/>
                </a:lnTo>
                <a:close/>
              </a:path>
            </a:pathLst>
          </a:custGeom>
          <a:solidFill>
            <a:srgbClr val="515151"/>
          </a:solidFill>
          <a:ln w="9525">
            <a:noFill/>
            <a:round/>
            <a:headEnd/>
            <a:tailEnd/>
          </a:ln>
        </p:spPr>
        <p:txBody>
          <a:bodyPr/>
          <a:lstStyle/>
          <a:p>
            <a:endParaRPr lang="th-TH"/>
          </a:p>
        </p:txBody>
      </p:sp>
      <p:sp>
        <p:nvSpPr>
          <p:cNvPr id="55303" name="Rectangle 7"/>
          <p:cNvSpPr>
            <a:spLocks noChangeArrowheads="1"/>
          </p:cNvSpPr>
          <p:nvPr/>
        </p:nvSpPr>
        <p:spPr bwMode="auto">
          <a:xfrm flipV="1">
            <a:off x="0" y="4104456"/>
            <a:ext cx="9144000" cy="398463"/>
          </a:xfrm>
          <a:prstGeom prst="rect">
            <a:avLst/>
          </a:prstGeom>
          <a:gradFill rotWithShape="1">
            <a:gsLst>
              <a:gs pos="0">
                <a:srgbClr val="C0C0C0">
                  <a:alpha val="91000"/>
                </a:srgbClr>
              </a:gs>
              <a:gs pos="100000">
                <a:srgbClr val="C0C0C0">
                  <a:gamma/>
                  <a:shade val="46275"/>
                  <a:invGamma/>
                  <a:alpha val="0"/>
                </a:srgbClr>
              </a:gs>
            </a:gsLst>
            <a:lin ang="5400000" scaled="1"/>
          </a:gradFill>
          <a:ln w="9525">
            <a:noFill/>
            <a:miter lim="800000"/>
            <a:headEnd/>
            <a:tailEnd/>
          </a:ln>
          <a:effectLst/>
        </p:spPr>
        <p:txBody>
          <a:bodyPr wrap="none" anchor="ctr"/>
          <a:lstStyle/>
          <a:p>
            <a:endParaRPr lang="th-TH"/>
          </a:p>
        </p:txBody>
      </p:sp>
      <p:sp>
        <p:nvSpPr>
          <p:cNvPr id="55304" name="AutoShape 8"/>
          <p:cNvSpPr>
            <a:spLocks noChangeArrowheads="1"/>
          </p:cNvSpPr>
          <p:nvPr/>
        </p:nvSpPr>
        <p:spPr bwMode="auto">
          <a:xfrm>
            <a:off x="447675" y="2726506"/>
            <a:ext cx="8248650" cy="3205163"/>
          </a:xfrm>
          <a:prstGeom prst="roundRect">
            <a:avLst>
              <a:gd name="adj" fmla="val 7014"/>
            </a:avLst>
          </a:prstGeom>
          <a:gradFill rotWithShape="1">
            <a:gsLst>
              <a:gs pos="0">
                <a:schemeClr val="tx2">
                  <a:gamma/>
                  <a:tint val="73725"/>
                  <a:invGamma/>
                </a:schemeClr>
              </a:gs>
              <a:gs pos="100000">
                <a:schemeClr val="tx2"/>
              </a:gs>
            </a:gsLst>
            <a:lin ang="2700000" scaled="1"/>
          </a:gradFill>
          <a:ln w="9525">
            <a:solidFill>
              <a:srgbClr val="323232"/>
            </a:solidFill>
            <a:round/>
            <a:headEnd/>
            <a:tailEnd/>
          </a:ln>
          <a:effectLst/>
        </p:spPr>
        <p:txBody>
          <a:bodyPr wrap="none" anchor="ctr"/>
          <a:lstStyle/>
          <a:p>
            <a:pPr algn="ctr"/>
            <a:endParaRPr lang="en-US"/>
          </a:p>
        </p:txBody>
      </p:sp>
      <p:grpSp>
        <p:nvGrpSpPr>
          <p:cNvPr id="2" name="Group 9"/>
          <p:cNvGrpSpPr>
            <a:grpSpLocks/>
          </p:cNvGrpSpPr>
          <p:nvPr/>
        </p:nvGrpSpPr>
        <p:grpSpPr bwMode="auto">
          <a:xfrm>
            <a:off x="703263" y="3437706"/>
            <a:ext cx="1168400" cy="1912938"/>
            <a:chOff x="275" y="2008"/>
            <a:chExt cx="795" cy="1276"/>
          </a:xfrm>
        </p:grpSpPr>
        <p:sp>
          <p:nvSpPr>
            <p:cNvPr id="55306" name="AutoShape 1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07" name="AutoShape 1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08" name="AutoShape 1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09" name="AutoShape 1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grpSp>
        <p:nvGrpSpPr>
          <p:cNvPr id="3" name="Group 14"/>
          <p:cNvGrpSpPr>
            <a:grpSpLocks/>
          </p:cNvGrpSpPr>
          <p:nvPr/>
        </p:nvGrpSpPr>
        <p:grpSpPr bwMode="auto">
          <a:xfrm>
            <a:off x="1943100" y="3440881"/>
            <a:ext cx="1168400" cy="1912938"/>
            <a:chOff x="275" y="2008"/>
            <a:chExt cx="795" cy="1276"/>
          </a:xfrm>
        </p:grpSpPr>
        <p:sp>
          <p:nvSpPr>
            <p:cNvPr id="55311" name="AutoShape 1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2" name="AutoShape 1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3" name="AutoShape 1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4" name="AutoShape 1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grpSp>
        <p:nvGrpSpPr>
          <p:cNvPr id="4" name="Group 19"/>
          <p:cNvGrpSpPr>
            <a:grpSpLocks/>
          </p:cNvGrpSpPr>
          <p:nvPr/>
        </p:nvGrpSpPr>
        <p:grpSpPr bwMode="auto">
          <a:xfrm>
            <a:off x="3368675" y="3437706"/>
            <a:ext cx="1168400" cy="1912938"/>
            <a:chOff x="275" y="2008"/>
            <a:chExt cx="795" cy="1276"/>
          </a:xfrm>
        </p:grpSpPr>
        <p:sp>
          <p:nvSpPr>
            <p:cNvPr id="55316" name="AutoShape 2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7" name="AutoShape 2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8" name="AutoShape 2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19" name="AutoShape 2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grpSp>
        <p:nvGrpSpPr>
          <p:cNvPr id="5" name="Group 24"/>
          <p:cNvGrpSpPr>
            <a:grpSpLocks/>
          </p:cNvGrpSpPr>
          <p:nvPr/>
        </p:nvGrpSpPr>
        <p:grpSpPr bwMode="auto">
          <a:xfrm>
            <a:off x="4606925" y="3440881"/>
            <a:ext cx="1168400" cy="1912938"/>
            <a:chOff x="275" y="2008"/>
            <a:chExt cx="795" cy="1276"/>
          </a:xfrm>
        </p:grpSpPr>
        <p:sp>
          <p:nvSpPr>
            <p:cNvPr id="55321" name="AutoShape 2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2" name="AutoShape 2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3" name="AutoShape 2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4" name="AutoShape 2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grpSp>
        <p:nvGrpSpPr>
          <p:cNvPr id="6" name="Group 29"/>
          <p:cNvGrpSpPr>
            <a:grpSpLocks/>
          </p:cNvGrpSpPr>
          <p:nvPr/>
        </p:nvGrpSpPr>
        <p:grpSpPr bwMode="auto">
          <a:xfrm>
            <a:off x="6030913" y="3437706"/>
            <a:ext cx="1168400" cy="1912938"/>
            <a:chOff x="275" y="2008"/>
            <a:chExt cx="795" cy="1276"/>
          </a:xfrm>
        </p:grpSpPr>
        <p:sp>
          <p:nvSpPr>
            <p:cNvPr id="55326" name="AutoShape 3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7" name="AutoShape 3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8" name="AutoShape 3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29" name="AutoShape 3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sp>
        <p:nvSpPr>
          <p:cNvPr id="55330" name="AutoShape 34"/>
          <p:cNvSpPr>
            <a:spLocks noChangeArrowheads="1"/>
          </p:cNvSpPr>
          <p:nvPr/>
        </p:nvSpPr>
        <p:spPr bwMode="auto">
          <a:xfrm>
            <a:off x="7270750" y="3440881"/>
            <a:ext cx="1168400" cy="1912938"/>
          </a:xfrm>
          <a:prstGeom prst="roundRect">
            <a:avLst>
              <a:gd name="adj" fmla="val 0"/>
            </a:avLst>
          </a:prstGeom>
          <a:gradFill rotWithShape="1">
            <a:gsLst>
              <a:gs pos="0">
                <a:schemeClr val="bg1"/>
              </a:gs>
              <a:gs pos="100000">
                <a:schemeClr val="bg1">
                  <a:gamma/>
                  <a:shade val="75686"/>
                  <a:invGamma/>
                </a:schemeClr>
              </a:gs>
            </a:gsLst>
            <a:lin ang="2700000" scaled="1"/>
          </a:gradFill>
          <a:ln w="9525">
            <a:noFill/>
            <a:round/>
            <a:headEnd/>
            <a:tailEnd/>
          </a:ln>
          <a:effectLst/>
        </p:spPr>
        <p:txBody>
          <a:bodyPr wrap="none" anchor="ctr"/>
          <a:lstStyle/>
          <a:p>
            <a:pPr algn="ctr"/>
            <a:endParaRPr lang="en-US">
              <a:latin typeface="Arial Narrow" pitchFamily="34" charset="0"/>
            </a:endParaRPr>
          </a:p>
        </p:txBody>
      </p:sp>
      <p:sp>
        <p:nvSpPr>
          <p:cNvPr id="55331" name="AutoShape 35"/>
          <p:cNvSpPr>
            <a:spLocks noChangeArrowheads="1"/>
          </p:cNvSpPr>
          <p:nvPr/>
        </p:nvSpPr>
        <p:spPr bwMode="auto">
          <a:xfrm>
            <a:off x="7270750" y="3440881"/>
            <a:ext cx="1168400" cy="228600"/>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32" name="AutoShape 36"/>
          <p:cNvSpPr>
            <a:spLocks noChangeArrowheads="1"/>
          </p:cNvSpPr>
          <p:nvPr/>
        </p:nvSpPr>
        <p:spPr bwMode="auto">
          <a:xfrm>
            <a:off x="7270750" y="5125219"/>
            <a:ext cx="1168400" cy="228600"/>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a:endParaRPr lang="en-US">
              <a:latin typeface="Arial Narrow" pitchFamily="34" charset="0"/>
            </a:endParaRPr>
          </a:p>
        </p:txBody>
      </p:sp>
      <p:sp>
        <p:nvSpPr>
          <p:cNvPr id="55333" name="AutoShape 37"/>
          <p:cNvSpPr>
            <a:spLocks noChangeArrowheads="1"/>
          </p:cNvSpPr>
          <p:nvPr/>
        </p:nvSpPr>
        <p:spPr bwMode="auto">
          <a:xfrm>
            <a:off x="7270750" y="3440881"/>
            <a:ext cx="1168400" cy="1912938"/>
          </a:xfrm>
          <a:prstGeom prst="roundRect">
            <a:avLst>
              <a:gd name="adj" fmla="val 0"/>
            </a:avLst>
          </a:prstGeom>
          <a:noFill/>
          <a:ln w="25400">
            <a:solidFill>
              <a:srgbClr val="1C1C1C"/>
            </a:solidFill>
            <a:round/>
            <a:headEnd/>
            <a:tailEnd/>
          </a:ln>
          <a:effectLst/>
        </p:spPr>
        <p:txBody>
          <a:bodyPr wrap="none" anchor="ctr"/>
          <a:lstStyle/>
          <a:p>
            <a:pPr algn="ctr"/>
            <a:endParaRPr lang="en-US">
              <a:latin typeface="Arial Narrow" pitchFamily="34" charset="0"/>
            </a:endParaRPr>
          </a:p>
        </p:txBody>
      </p:sp>
      <p:grpSp>
        <p:nvGrpSpPr>
          <p:cNvPr id="7" name="Group 39"/>
          <p:cNvGrpSpPr>
            <a:grpSpLocks/>
          </p:cNvGrpSpPr>
          <p:nvPr/>
        </p:nvGrpSpPr>
        <p:grpSpPr bwMode="auto">
          <a:xfrm>
            <a:off x="7270750" y="3656781"/>
            <a:ext cx="1168400" cy="1473200"/>
            <a:chOff x="4580" y="1878"/>
            <a:chExt cx="736" cy="928"/>
          </a:xfrm>
        </p:grpSpPr>
        <p:sp>
          <p:nvSpPr>
            <p:cNvPr id="55336" name="Rectangle 4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37" name="Text Box 4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8" name="Group 42"/>
          <p:cNvGrpSpPr>
            <a:grpSpLocks/>
          </p:cNvGrpSpPr>
          <p:nvPr/>
        </p:nvGrpSpPr>
        <p:grpSpPr bwMode="auto">
          <a:xfrm>
            <a:off x="7270750" y="3656781"/>
            <a:ext cx="1168400" cy="1473200"/>
            <a:chOff x="4580" y="1878"/>
            <a:chExt cx="736" cy="928"/>
          </a:xfrm>
        </p:grpSpPr>
        <p:sp>
          <p:nvSpPr>
            <p:cNvPr id="55339" name="Rectangle 4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40" name="Text Box 4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9" name="Group 45"/>
          <p:cNvGrpSpPr>
            <a:grpSpLocks/>
          </p:cNvGrpSpPr>
          <p:nvPr/>
        </p:nvGrpSpPr>
        <p:grpSpPr bwMode="auto">
          <a:xfrm>
            <a:off x="6030913" y="3656781"/>
            <a:ext cx="1168400" cy="1473200"/>
            <a:chOff x="4580" y="1878"/>
            <a:chExt cx="736" cy="928"/>
          </a:xfrm>
        </p:grpSpPr>
        <p:sp>
          <p:nvSpPr>
            <p:cNvPr id="55342" name="Rectangle 4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43" name="Text Box 4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10" name="Group 48"/>
          <p:cNvGrpSpPr>
            <a:grpSpLocks/>
          </p:cNvGrpSpPr>
          <p:nvPr/>
        </p:nvGrpSpPr>
        <p:grpSpPr bwMode="auto">
          <a:xfrm>
            <a:off x="1943100" y="3658369"/>
            <a:ext cx="1168400" cy="1473200"/>
            <a:chOff x="4580" y="1878"/>
            <a:chExt cx="736" cy="928"/>
          </a:xfrm>
        </p:grpSpPr>
        <p:sp>
          <p:nvSpPr>
            <p:cNvPr id="55345" name="Rectangle 4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46" name="Text Box 5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11" name="Group 51"/>
          <p:cNvGrpSpPr>
            <a:grpSpLocks/>
          </p:cNvGrpSpPr>
          <p:nvPr/>
        </p:nvGrpSpPr>
        <p:grpSpPr bwMode="auto">
          <a:xfrm>
            <a:off x="703263" y="3658369"/>
            <a:ext cx="1168400" cy="1473200"/>
            <a:chOff x="4580" y="1878"/>
            <a:chExt cx="736" cy="928"/>
          </a:xfrm>
        </p:grpSpPr>
        <p:sp>
          <p:nvSpPr>
            <p:cNvPr id="55348" name="Rectangle 5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49" name="Text Box 5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12" name="Group 54"/>
          <p:cNvGrpSpPr>
            <a:grpSpLocks/>
          </p:cNvGrpSpPr>
          <p:nvPr/>
        </p:nvGrpSpPr>
        <p:grpSpPr bwMode="auto">
          <a:xfrm>
            <a:off x="4606925" y="3659956"/>
            <a:ext cx="1168400" cy="1473200"/>
            <a:chOff x="4580" y="1878"/>
            <a:chExt cx="736" cy="928"/>
          </a:xfrm>
        </p:grpSpPr>
        <p:sp>
          <p:nvSpPr>
            <p:cNvPr id="55351" name="Rectangle 5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52" name="Text Box 5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13" name="Group 57"/>
          <p:cNvGrpSpPr>
            <a:grpSpLocks/>
          </p:cNvGrpSpPr>
          <p:nvPr/>
        </p:nvGrpSpPr>
        <p:grpSpPr bwMode="auto">
          <a:xfrm>
            <a:off x="7270750" y="3656781"/>
            <a:ext cx="1168400" cy="1473200"/>
            <a:chOff x="4580" y="1878"/>
            <a:chExt cx="736" cy="928"/>
          </a:xfrm>
        </p:grpSpPr>
        <p:sp>
          <p:nvSpPr>
            <p:cNvPr id="55354" name="Rectangle 5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55" name="Text Box 5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14" name="Group 60"/>
          <p:cNvGrpSpPr>
            <a:grpSpLocks/>
          </p:cNvGrpSpPr>
          <p:nvPr/>
        </p:nvGrpSpPr>
        <p:grpSpPr bwMode="auto">
          <a:xfrm>
            <a:off x="7270750" y="3656781"/>
            <a:ext cx="1168400" cy="1473200"/>
            <a:chOff x="4580" y="1878"/>
            <a:chExt cx="736" cy="928"/>
          </a:xfrm>
        </p:grpSpPr>
        <p:sp>
          <p:nvSpPr>
            <p:cNvPr id="55357" name="Rectangle 6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58" name="Text Box 6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15" name="Group 63"/>
          <p:cNvGrpSpPr>
            <a:grpSpLocks/>
          </p:cNvGrpSpPr>
          <p:nvPr/>
        </p:nvGrpSpPr>
        <p:grpSpPr bwMode="auto">
          <a:xfrm>
            <a:off x="7270750" y="3656781"/>
            <a:ext cx="1168400" cy="1473200"/>
            <a:chOff x="4580" y="1878"/>
            <a:chExt cx="736" cy="928"/>
          </a:xfrm>
        </p:grpSpPr>
        <p:sp>
          <p:nvSpPr>
            <p:cNvPr id="55360" name="Rectangle 6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61" name="Text Box 6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16" name="Group 66"/>
          <p:cNvGrpSpPr>
            <a:grpSpLocks/>
          </p:cNvGrpSpPr>
          <p:nvPr/>
        </p:nvGrpSpPr>
        <p:grpSpPr bwMode="auto">
          <a:xfrm>
            <a:off x="7270750" y="3656781"/>
            <a:ext cx="1168400" cy="1473200"/>
            <a:chOff x="4580" y="1878"/>
            <a:chExt cx="736" cy="928"/>
          </a:xfrm>
        </p:grpSpPr>
        <p:sp>
          <p:nvSpPr>
            <p:cNvPr id="55363" name="Rectangle 6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64" name="Text Box 6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17" name="Group 69"/>
          <p:cNvGrpSpPr>
            <a:grpSpLocks/>
          </p:cNvGrpSpPr>
          <p:nvPr/>
        </p:nvGrpSpPr>
        <p:grpSpPr bwMode="auto">
          <a:xfrm>
            <a:off x="7270750" y="3656781"/>
            <a:ext cx="1168400" cy="1473200"/>
            <a:chOff x="4580" y="1878"/>
            <a:chExt cx="736" cy="928"/>
          </a:xfrm>
        </p:grpSpPr>
        <p:sp>
          <p:nvSpPr>
            <p:cNvPr id="55366" name="Rectangle 7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67" name="Text Box 7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18" name="Group 72"/>
          <p:cNvGrpSpPr>
            <a:grpSpLocks/>
          </p:cNvGrpSpPr>
          <p:nvPr/>
        </p:nvGrpSpPr>
        <p:grpSpPr bwMode="auto">
          <a:xfrm>
            <a:off x="7270750" y="3656781"/>
            <a:ext cx="1168400" cy="1473200"/>
            <a:chOff x="4580" y="1878"/>
            <a:chExt cx="736" cy="928"/>
          </a:xfrm>
        </p:grpSpPr>
        <p:sp>
          <p:nvSpPr>
            <p:cNvPr id="55369" name="Rectangle 7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70" name="Text Box 7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19" name="Group 75"/>
          <p:cNvGrpSpPr>
            <a:grpSpLocks/>
          </p:cNvGrpSpPr>
          <p:nvPr/>
        </p:nvGrpSpPr>
        <p:grpSpPr bwMode="auto">
          <a:xfrm>
            <a:off x="7270750" y="3656781"/>
            <a:ext cx="1168400" cy="1473200"/>
            <a:chOff x="4580" y="1878"/>
            <a:chExt cx="736" cy="928"/>
          </a:xfrm>
        </p:grpSpPr>
        <p:sp>
          <p:nvSpPr>
            <p:cNvPr id="55372" name="Rectangle 7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73" name="Text Box 7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20" name="Group 78"/>
          <p:cNvGrpSpPr>
            <a:grpSpLocks/>
          </p:cNvGrpSpPr>
          <p:nvPr/>
        </p:nvGrpSpPr>
        <p:grpSpPr bwMode="auto">
          <a:xfrm>
            <a:off x="7270750" y="3656781"/>
            <a:ext cx="1168400" cy="1473200"/>
            <a:chOff x="4580" y="1878"/>
            <a:chExt cx="736" cy="928"/>
          </a:xfrm>
        </p:grpSpPr>
        <p:sp>
          <p:nvSpPr>
            <p:cNvPr id="55375" name="Rectangle 7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76" name="Text Box 8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21" name="Group 81"/>
          <p:cNvGrpSpPr>
            <a:grpSpLocks/>
          </p:cNvGrpSpPr>
          <p:nvPr/>
        </p:nvGrpSpPr>
        <p:grpSpPr bwMode="auto">
          <a:xfrm>
            <a:off x="6030913" y="3656781"/>
            <a:ext cx="1168400" cy="1473200"/>
            <a:chOff x="4580" y="1878"/>
            <a:chExt cx="736" cy="928"/>
          </a:xfrm>
        </p:grpSpPr>
        <p:sp>
          <p:nvSpPr>
            <p:cNvPr id="55378" name="Rectangle 8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79" name="Text Box 8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22" name="Group 84"/>
          <p:cNvGrpSpPr>
            <a:grpSpLocks/>
          </p:cNvGrpSpPr>
          <p:nvPr/>
        </p:nvGrpSpPr>
        <p:grpSpPr bwMode="auto">
          <a:xfrm>
            <a:off x="4606925" y="3659956"/>
            <a:ext cx="1168400" cy="1473200"/>
            <a:chOff x="4580" y="1878"/>
            <a:chExt cx="736" cy="928"/>
          </a:xfrm>
        </p:grpSpPr>
        <p:sp>
          <p:nvSpPr>
            <p:cNvPr id="55381" name="Rectangle 8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82" name="Text Box 8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23" name="Group 87"/>
          <p:cNvGrpSpPr>
            <a:grpSpLocks/>
          </p:cNvGrpSpPr>
          <p:nvPr/>
        </p:nvGrpSpPr>
        <p:grpSpPr bwMode="auto">
          <a:xfrm>
            <a:off x="3368675" y="3656781"/>
            <a:ext cx="1168400" cy="1473200"/>
            <a:chOff x="4580" y="1878"/>
            <a:chExt cx="736" cy="928"/>
          </a:xfrm>
        </p:grpSpPr>
        <p:sp>
          <p:nvSpPr>
            <p:cNvPr id="55384" name="Rectangle 8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85" name="Text Box 8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24" name="Group 90"/>
          <p:cNvGrpSpPr>
            <a:grpSpLocks/>
          </p:cNvGrpSpPr>
          <p:nvPr/>
        </p:nvGrpSpPr>
        <p:grpSpPr bwMode="auto">
          <a:xfrm>
            <a:off x="7270750" y="3656781"/>
            <a:ext cx="1168400" cy="1473200"/>
            <a:chOff x="4580" y="1878"/>
            <a:chExt cx="736" cy="928"/>
          </a:xfrm>
        </p:grpSpPr>
        <p:sp>
          <p:nvSpPr>
            <p:cNvPr id="55387" name="Rectangle 9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88" name="Text Box 9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25" name="Group 93"/>
          <p:cNvGrpSpPr>
            <a:grpSpLocks/>
          </p:cNvGrpSpPr>
          <p:nvPr/>
        </p:nvGrpSpPr>
        <p:grpSpPr bwMode="auto">
          <a:xfrm>
            <a:off x="6030913" y="3656781"/>
            <a:ext cx="1168400" cy="1473200"/>
            <a:chOff x="4580" y="1878"/>
            <a:chExt cx="736" cy="928"/>
          </a:xfrm>
        </p:grpSpPr>
        <p:sp>
          <p:nvSpPr>
            <p:cNvPr id="55390" name="Rectangle 9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91" name="Text Box 9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26" name="Group 96"/>
          <p:cNvGrpSpPr>
            <a:grpSpLocks/>
          </p:cNvGrpSpPr>
          <p:nvPr/>
        </p:nvGrpSpPr>
        <p:grpSpPr bwMode="auto">
          <a:xfrm>
            <a:off x="7270750" y="3656781"/>
            <a:ext cx="1168400" cy="1473200"/>
            <a:chOff x="4580" y="1878"/>
            <a:chExt cx="736" cy="928"/>
          </a:xfrm>
        </p:grpSpPr>
        <p:sp>
          <p:nvSpPr>
            <p:cNvPr id="55393" name="Rectangle 9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94" name="Text Box 9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27" name="Group 99"/>
          <p:cNvGrpSpPr>
            <a:grpSpLocks/>
          </p:cNvGrpSpPr>
          <p:nvPr/>
        </p:nvGrpSpPr>
        <p:grpSpPr bwMode="auto">
          <a:xfrm>
            <a:off x="7270750" y="3656781"/>
            <a:ext cx="1168400" cy="1473200"/>
            <a:chOff x="4580" y="1878"/>
            <a:chExt cx="736" cy="928"/>
          </a:xfrm>
        </p:grpSpPr>
        <p:sp>
          <p:nvSpPr>
            <p:cNvPr id="55396" name="Rectangle 10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397" name="Text Box 10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28" name="Group 102"/>
          <p:cNvGrpSpPr>
            <a:grpSpLocks/>
          </p:cNvGrpSpPr>
          <p:nvPr/>
        </p:nvGrpSpPr>
        <p:grpSpPr bwMode="auto">
          <a:xfrm>
            <a:off x="7270750" y="3656781"/>
            <a:ext cx="1168400" cy="1473200"/>
            <a:chOff x="4580" y="1878"/>
            <a:chExt cx="736" cy="928"/>
          </a:xfrm>
        </p:grpSpPr>
        <p:sp>
          <p:nvSpPr>
            <p:cNvPr id="55399" name="Rectangle 10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00" name="Text Box 10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29" name="Group 105"/>
          <p:cNvGrpSpPr>
            <a:grpSpLocks/>
          </p:cNvGrpSpPr>
          <p:nvPr/>
        </p:nvGrpSpPr>
        <p:grpSpPr bwMode="auto">
          <a:xfrm>
            <a:off x="7270750" y="3656781"/>
            <a:ext cx="1168400" cy="1473200"/>
            <a:chOff x="4580" y="1878"/>
            <a:chExt cx="736" cy="928"/>
          </a:xfrm>
        </p:grpSpPr>
        <p:sp>
          <p:nvSpPr>
            <p:cNvPr id="55402" name="Rectangle 10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03" name="Text Box 10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30" name="Group 108"/>
          <p:cNvGrpSpPr>
            <a:grpSpLocks/>
          </p:cNvGrpSpPr>
          <p:nvPr/>
        </p:nvGrpSpPr>
        <p:grpSpPr bwMode="auto">
          <a:xfrm>
            <a:off x="7270750" y="3656781"/>
            <a:ext cx="1168400" cy="1473200"/>
            <a:chOff x="4580" y="1878"/>
            <a:chExt cx="736" cy="928"/>
          </a:xfrm>
        </p:grpSpPr>
        <p:sp>
          <p:nvSpPr>
            <p:cNvPr id="55405" name="Rectangle 10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06" name="Text Box 11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31" name="Group 111"/>
          <p:cNvGrpSpPr>
            <a:grpSpLocks/>
          </p:cNvGrpSpPr>
          <p:nvPr/>
        </p:nvGrpSpPr>
        <p:grpSpPr bwMode="auto">
          <a:xfrm>
            <a:off x="7270750" y="3656781"/>
            <a:ext cx="1168400" cy="1473200"/>
            <a:chOff x="4580" y="1878"/>
            <a:chExt cx="736" cy="928"/>
          </a:xfrm>
        </p:grpSpPr>
        <p:sp>
          <p:nvSpPr>
            <p:cNvPr id="55408" name="Rectangle 11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09" name="Text Box 11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296" name="Group 114"/>
          <p:cNvGrpSpPr>
            <a:grpSpLocks/>
          </p:cNvGrpSpPr>
          <p:nvPr/>
        </p:nvGrpSpPr>
        <p:grpSpPr bwMode="auto">
          <a:xfrm>
            <a:off x="7270750" y="3656781"/>
            <a:ext cx="1168400" cy="1473200"/>
            <a:chOff x="4580" y="1878"/>
            <a:chExt cx="736" cy="928"/>
          </a:xfrm>
        </p:grpSpPr>
        <p:sp>
          <p:nvSpPr>
            <p:cNvPr id="55411" name="Rectangle 11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12" name="Text Box 11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297" name="Group 117"/>
          <p:cNvGrpSpPr>
            <a:grpSpLocks/>
          </p:cNvGrpSpPr>
          <p:nvPr/>
        </p:nvGrpSpPr>
        <p:grpSpPr bwMode="auto">
          <a:xfrm>
            <a:off x="7270750" y="3656781"/>
            <a:ext cx="1168400" cy="1473200"/>
            <a:chOff x="4580" y="1878"/>
            <a:chExt cx="736" cy="928"/>
          </a:xfrm>
        </p:grpSpPr>
        <p:sp>
          <p:nvSpPr>
            <p:cNvPr id="55414" name="Rectangle 11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15" name="Text Box 11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305" name="Group 120"/>
          <p:cNvGrpSpPr>
            <a:grpSpLocks/>
          </p:cNvGrpSpPr>
          <p:nvPr/>
        </p:nvGrpSpPr>
        <p:grpSpPr bwMode="auto">
          <a:xfrm>
            <a:off x="7270750" y="3656781"/>
            <a:ext cx="1168400" cy="1473200"/>
            <a:chOff x="4580" y="1878"/>
            <a:chExt cx="736" cy="928"/>
          </a:xfrm>
        </p:grpSpPr>
        <p:sp>
          <p:nvSpPr>
            <p:cNvPr id="55417" name="Rectangle 12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18" name="Text Box 12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310" name="Group 123"/>
          <p:cNvGrpSpPr>
            <a:grpSpLocks/>
          </p:cNvGrpSpPr>
          <p:nvPr/>
        </p:nvGrpSpPr>
        <p:grpSpPr bwMode="auto">
          <a:xfrm>
            <a:off x="7270750" y="3656781"/>
            <a:ext cx="1168400" cy="1473200"/>
            <a:chOff x="4580" y="1878"/>
            <a:chExt cx="736" cy="928"/>
          </a:xfrm>
        </p:grpSpPr>
        <p:sp>
          <p:nvSpPr>
            <p:cNvPr id="55420" name="Rectangle 12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21" name="Text Box 12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315" name="Group 126"/>
          <p:cNvGrpSpPr>
            <a:grpSpLocks/>
          </p:cNvGrpSpPr>
          <p:nvPr/>
        </p:nvGrpSpPr>
        <p:grpSpPr bwMode="auto">
          <a:xfrm>
            <a:off x="6030913" y="3656781"/>
            <a:ext cx="1168400" cy="1473200"/>
            <a:chOff x="4580" y="1878"/>
            <a:chExt cx="736" cy="928"/>
          </a:xfrm>
        </p:grpSpPr>
        <p:sp>
          <p:nvSpPr>
            <p:cNvPr id="55423" name="Rectangle 12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24" name="Text Box 12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320" name="Group 129"/>
          <p:cNvGrpSpPr>
            <a:grpSpLocks/>
          </p:cNvGrpSpPr>
          <p:nvPr/>
        </p:nvGrpSpPr>
        <p:grpSpPr bwMode="auto">
          <a:xfrm>
            <a:off x="7270750" y="3656781"/>
            <a:ext cx="1168400" cy="1473200"/>
            <a:chOff x="4580" y="1878"/>
            <a:chExt cx="736" cy="928"/>
          </a:xfrm>
        </p:grpSpPr>
        <p:sp>
          <p:nvSpPr>
            <p:cNvPr id="55426" name="Rectangle 13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27" name="Text Box 13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55325" name="Group 132"/>
          <p:cNvGrpSpPr>
            <a:grpSpLocks/>
          </p:cNvGrpSpPr>
          <p:nvPr/>
        </p:nvGrpSpPr>
        <p:grpSpPr bwMode="auto">
          <a:xfrm>
            <a:off x="7270750" y="3656781"/>
            <a:ext cx="1168400" cy="1473200"/>
            <a:chOff x="4580" y="1878"/>
            <a:chExt cx="736" cy="928"/>
          </a:xfrm>
        </p:grpSpPr>
        <p:sp>
          <p:nvSpPr>
            <p:cNvPr id="55429" name="Rectangle 13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30" name="Text Box 13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55335" name="Group 135"/>
          <p:cNvGrpSpPr>
            <a:grpSpLocks/>
          </p:cNvGrpSpPr>
          <p:nvPr/>
        </p:nvGrpSpPr>
        <p:grpSpPr bwMode="auto">
          <a:xfrm>
            <a:off x="7270750" y="3656781"/>
            <a:ext cx="1168400" cy="1473200"/>
            <a:chOff x="4580" y="1878"/>
            <a:chExt cx="736" cy="928"/>
          </a:xfrm>
        </p:grpSpPr>
        <p:sp>
          <p:nvSpPr>
            <p:cNvPr id="55432" name="Rectangle 13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33" name="Text Box 13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55338" name="Group 138"/>
          <p:cNvGrpSpPr>
            <a:grpSpLocks/>
          </p:cNvGrpSpPr>
          <p:nvPr/>
        </p:nvGrpSpPr>
        <p:grpSpPr bwMode="auto">
          <a:xfrm>
            <a:off x="7270750" y="3656781"/>
            <a:ext cx="1168400" cy="1473200"/>
            <a:chOff x="4580" y="1878"/>
            <a:chExt cx="736" cy="928"/>
          </a:xfrm>
        </p:grpSpPr>
        <p:sp>
          <p:nvSpPr>
            <p:cNvPr id="55435" name="Rectangle 13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36" name="Text Box 14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55341" name="Group 141"/>
          <p:cNvGrpSpPr>
            <a:grpSpLocks/>
          </p:cNvGrpSpPr>
          <p:nvPr/>
        </p:nvGrpSpPr>
        <p:grpSpPr bwMode="auto">
          <a:xfrm>
            <a:off x="7270750" y="3656781"/>
            <a:ext cx="1168400" cy="1473200"/>
            <a:chOff x="4580" y="1878"/>
            <a:chExt cx="736" cy="928"/>
          </a:xfrm>
        </p:grpSpPr>
        <p:sp>
          <p:nvSpPr>
            <p:cNvPr id="55438" name="Rectangle 14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39" name="Text Box 14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55344" name="Group 144"/>
          <p:cNvGrpSpPr>
            <a:grpSpLocks/>
          </p:cNvGrpSpPr>
          <p:nvPr/>
        </p:nvGrpSpPr>
        <p:grpSpPr bwMode="auto">
          <a:xfrm>
            <a:off x="7270750" y="3656781"/>
            <a:ext cx="1168400" cy="1473200"/>
            <a:chOff x="4580" y="1878"/>
            <a:chExt cx="736" cy="928"/>
          </a:xfrm>
        </p:grpSpPr>
        <p:sp>
          <p:nvSpPr>
            <p:cNvPr id="55441" name="Rectangle 14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42" name="Text Box 14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347" name="Group 147"/>
          <p:cNvGrpSpPr>
            <a:grpSpLocks/>
          </p:cNvGrpSpPr>
          <p:nvPr/>
        </p:nvGrpSpPr>
        <p:grpSpPr bwMode="auto">
          <a:xfrm>
            <a:off x="7270750" y="3656781"/>
            <a:ext cx="1168400" cy="1473200"/>
            <a:chOff x="4580" y="1878"/>
            <a:chExt cx="736" cy="928"/>
          </a:xfrm>
        </p:grpSpPr>
        <p:sp>
          <p:nvSpPr>
            <p:cNvPr id="55444" name="Rectangle 14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45" name="Text Box 14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350" name="Group 150"/>
          <p:cNvGrpSpPr>
            <a:grpSpLocks/>
          </p:cNvGrpSpPr>
          <p:nvPr/>
        </p:nvGrpSpPr>
        <p:grpSpPr bwMode="auto">
          <a:xfrm>
            <a:off x="7270750" y="3656781"/>
            <a:ext cx="1168400" cy="1473200"/>
            <a:chOff x="4580" y="1878"/>
            <a:chExt cx="736" cy="928"/>
          </a:xfrm>
        </p:grpSpPr>
        <p:sp>
          <p:nvSpPr>
            <p:cNvPr id="55447" name="Rectangle 15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48" name="Text Box 15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353" name="Group 153"/>
          <p:cNvGrpSpPr>
            <a:grpSpLocks/>
          </p:cNvGrpSpPr>
          <p:nvPr/>
        </p:nvGrpSpPr>
        <p:grpSpPr bwMode="auto">
          <a:xfrm>
            <a:off x="7270750" y="3656781"/>
            <a:ext cx="1168400" cy="1473200"/>
            <a:chOff x="4580" y="1878"/>
            <a:chExt cx="736" cy="928"/>
          </a:xfrm>
        </p:grpSpPr>
        <p:sp>
          <p:nvSpPr>
            <p:cNvPr id="55450" name="Rectangle 15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51" name="Text Box 15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356" name="Group 156"/>
          <p:cNvGrpSpPr>
            <a:grpSpLocks/>
          </p:cNvGrpSpPr>
          <p:nvPr/>
        </p:nvGrpSpPr>
        <p:grpSpPr bwMode="auto">
          <a:xfrm>
            <a:off x="7270750" y="3656781"/>
            <a:ext cx="1168400" cy="1473200"/>
            <a:chOff x="4580" y="1878"/>
            <a:chExt cx="736" cy="928"/>
          </a:xfrm>
        </p:grpSpPr>
        <p:sp>
          <p:nvSpPr>
            <p:cNvPr id="55453" name="Rectangle 15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54" name="Text Box 15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359" name="Group 159"/>
          <p:cNvGrpSpPr>
            <a:grpSpLocks/>
          </p:cNvGrpSpPr>
          <p:nvPr/>
        </p:nvGrpSpPr>
        <p:grpSpPr bwMode="auto">
          <a:xfrm>
            <a:off x="7270750" y="3656781"/>
            <a:ext cx="1168400" cy="1473200"/>
            <a:chOff x="4580" y="1878"/>
            <a:chExt cx="736" cy="928"/>
          </a:xfrm>
        </p:grpSpPr>
        <p:sp>
          <p:nvSpPr>
            <p:cNvPr id="55456" name="Rectangle 16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57" name="Text Box 16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55362" name="Group 162"/>
          <p:cNvGrpSpPr>
            <a:grpSpLocks/>
          </p:cNvGrpSpPr>
          <p:nvPr/>
        </p:nvGrpSpPr>
        <p:grpSpPr bwMode="auto">
          <a:xfrm>
            <a:off x="7270750" y="3656781"/>
            <a:ext cx="1168400" cy="1473200"/>
            <a:chOff x="4580" y="1878"/>
            <a:chExt cx="736" cy="928"/>
          </a:xfrm>
        </p:grpSpPr>
        <p:sp>
          <p:nvSpPr>
            <p:cNvPr id="55459" name="Rectangle 16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60" name="Text Box 16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55365" name="Group 165"/>
          <p:cNvGrpSpPr>
            <a:grpSpLocks/>
          </p:cNvGrpSpPr>
          <p:nvPr/>
        </p:nvGrpSpPr>
        <p:grpSpPr bwMode="auto">
          <a:xfrm>
            <a:off x="7270750" y="3656781"/>
            <a:ext cx="1168400" cy="1473200"/>
            <a:chOff x="4580" y="1878"/>
            <a:chExt cx="736" cy="928"/>
          </a:xfrm>
        </p:grpSpPr>
        <p:sp>
          <p:nvSpPr>
            <p:cNvPr id="55462" name="Rectangle 16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63" name="Text Box 16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55368" name="Group 168"/>
          <p:cNvGrpSpPr>
            <a:grpSpLocks/>
          </p:cNvGrpSpPr>
          <p:nvPr/>
        </p:nvGrpSpPr>
        <p:grpSpPr bwMode="auto">
          <a:xfrm>
            <a:off x="7270750" y="3656781"/>
            <a:ext cx="1168400" cy="1473200"/>
            <a:chOff x="4580" y="1878"/>
            <a:chExt cx="736" cy="928"/>
          </a:xfrm>
        </p:grpSpPr>
        <p:sp>
          <p:nvSpPr>
            <p:cNvPr id="55465" name="Rectangle 16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66" name="Text Box 17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55371" name="Group 171"/>
          <p:cNvGrpSpPr>
            <a:grpSpLocks/>
          </p:cNvGrpSpPr>
          <p:nvPr/>
        </p:nvGrpSpPr>
        <p:grpSpPr bwMode="auto">
          <a:xfrm>
            <a:off x="7270750" y="3656781"/>
            <a:ext cx="1168400" cy="1473200"/>
            <a:chOff x="4580" y="1878"/>
            <a:chExt cx="736" cy="928"/>
          </a:xfrm>
        </p:grpSpPr>
        <p:sp>
          <p:nvSpPr>
            <p:cNvPr id="55468" name="Rectangle 17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69" name="Text Box 17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55374" name="Group 174"/>
          <p:cNvGrpSpPr>
            <a:grpSpLocks/>
          </p:cNvGrpSpPr>
          <p:nvPr/>
        </p:nvGrpSpPr>
        <p:grpSpPr bwMode="auto">
          <a:xfrm>
            <a:off x="7270750" y="3656781"/>
            <a:ext cx="1168400" cy="1473200"/>
            <a:chOff x="4580" y="1878"/>
            <a:chExt cx="736" cy="928"/>
          </a:xfrm>
        </p:grpSpPr>
        <p:sp>
          <p:nvSpPr>
            <p:cNvPr id="55471" name="Rectangle 17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72" name="Text Box 17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377" name="Group 177"/>
          <p:cNvGrpSpPr>
            <a:grpSpLocks/>
          </p:cNvGrpSpPr>
          <p:nvPr/>
        </p:nvGrpSpPr>
        <p:grpSpPr bwMode="auto">
          <a:xfrm>
            <a:off x="7270750" y="3656781"/>
            <a:ext cx="1168400" cy="1473200"/>
            <a:chOff x="4580" y="1878"/>
            <a:chExt cx="736" cy="928"/>
          </a:xfrm>
        </p:grpSpPr>
        <p:sp>
          <p:nvSpPr>
            <p:cNvPr id="55474" name="Rectangle 17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75" name="Text Box 17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380" name="Group 180"/>
          <p:cNvGrpSpPr>
            <a:grpSpLocks/>
          </p:cNvGrpSpPr>
          <p:nvPr/>
        </p:nvGrpSpPr>
        <p:grpSpPr bwMode="auto">
          <a:xfrm>
            <a:off x="7270750" y="3656781"/>
            <a:ext cx="1168400" cy="1473200"/>
            <a:chOff x="4580" y="1878"/>
            <a:chExt cx="736" cy="928"/>
          </a:xfrm>
        </p:grpSpPr>
        <p:sp>
          <p:nvSpPr>
            <p:cNvPr id="55477" name="Rectangle 18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78" name="Text Box 18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383" name="Group 183"/>
          <p:cNvGrpSpPr>
            <a:grpSpLocks/>
          </p:cNvGrpSpPr>
          <p:nvPr/>
        </p:nvGrpSpPr>
        <p:grpSpPr bwMode="auto">
          <a:xfrm>
            <a:off x="7270750" y="3656781"/>
            <a:ext cx="1168400" cy="1473200"/>
            <a:chOff x="4580" y="1878"/>
            <a:chExt cx="736" cy="928"/>
          </a:xfrm>
        </p:grpSpPr>
        <p:sp>
          <p:nvSpPr>
            <p:cNvPr id="55480" name="Rectangle 18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81" name="Text Box 18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386" name="Group 186"/>
          <p:cNvGrpSpPr>
            <a:grpSpLocks/>
          </p:cNvGrpSpPr>
          <p:nvPr/>
        </p:nvGrpSpPr>
        <p:grpSpPr bwMode="auto">
          <a:xfrm>
            <a:off x="7270750" y="3656781"/>
            <a:ext cx="1168400" cy="1473200"/>
            <a:chOff x="4580" y="1878"/>
            <a:chExt cx="736" cy="928"/>
          </a:xfrm>
        </p:grpSpPr>
        <p:sp>
          <p:nvSpPr>
            <p:cNvPr id="55483" name="Rectangle 18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84" name="Text Box 18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389" name="Group 189"/>
          <p:cNvGrpSpPr>
            <a:grpSpLocks/>
          </p:cNvGrpSpPr>
          <p:nvPr/>
        </p:nvGrpSpPr>
        <p:grpSpPr bwMode="auto">
          <a:xfrm>
            <a:off x="6030913" y="3656781"/>
            <a:ext cx="1168400" cy="1473200"/>
            <a:chOff x="4580" y="1878"/>
            <a:chExt cx="736" cy="928"/>
          </a:xfrm>
        </p:grpSpPr>
        <p:sp>
          <p:nvSpPr>
            <p:cNvPr id="55486" name="Rectangle 19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87" name="Text Box 19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392" name="Group 192"/>
          <p:cNvGrpSpPr>
            <a:grpSpLocks/>
          </p:cNvGrpSpPr>
          <p:nvPr/>
        </p:nvGrpSpPr>
        <p:grpSpPr bwMode="auto">
          <a:xfrm>
            <a:off x="6030913" y="3656781"/>
            <a:ext cx="1168400" cy="1473200"/>
            <a:chOff x="4580" y="1878"/>
            <a:chExt cx="736" cy="928"/>
          </a:xfrm>
        </p:grpSpPr>
        <p:sp>
          <p:nvSpPr>
            <p:cNvPr id="55489" name="Rectangle 19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90" name="Text Box 19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395" name="Group 195"/>
          <p:cNvGrpSpPr>
            <a:grpSpLocks/>
          </p:cNvGrpSpPr>
          <p:nvPr/>
        </p:nvGrpSpPr>
        <p:grpSpPr bwMode="auto">
          <a:xfrm>
            <a:off x="7270750" y="3656781"/>
            <a:ext cx="1168400" cy="1473200"/>
            <a:chOff x="4580" y="1878"/>
            <a:chExt cx="736" cy="928"/>
          </a:xfrm>
        </p:grpSpPr>
        <p:sp>
          <p:nvSpPr>
            <p:cNvPr id="55492" name="Rectangle 19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93" name="Text Box 19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55398" name="Group 198"/>
          <p:cNvGrpSpPr>
            <a:grpSpLocks/>
          </p:cNvGrpSpPr>
          <p:nvPr/>
        </p:nvGrpSpPr>
        <p:grpSpPr bwMode="auto">
          <a:xfrm>
            <a:off x="7270750" y="3656781"/>
            <a:ext cx="1168400" cy="1473200"/>
            <a:chOff x="4580" y="1878"/>
            <a:chExt cx="736" cy="928"/>
          </a:xfrm>
        </p:grpSpPr>
        <p:sp>
          <p:nvSpPr>
            <p:cNvPr id="55495" name="Rectangle 19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96" name="Text Box 20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55401" name="Group 201"/>
          <p:cNvGrpSpPr>
            <a:grpSpLocks/>
          </p:cNvGrpSpPr>
          <p:nvPr/>
        </p:nvGrpSpPr>
        <p:grpSpPr bwMode="auto">
          <a:xfrm>
            <a:off x="7270750" y="3656781"/>
            <a:ext cx="1168400" cy="1473200"/>
            <a:chOff x="4580" y="1878"/>
            <a:chExt cx="736" cy="928"/>
          </a:xfrm>
        </p:grpSpPr>
        <p:sp>
          <p:nvSpPr>
            <p:cNvPr id="55498" name="Rectangle 20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499" name="Text Box 20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55404" name="Group 204"/>
          <p:cNvGrpSpPr>
            <a:grpSpLocks/>
          </p:cNvGrpSpPr>
          <p:nvPr/>
        </p:nvGrpSpPr>
        <p:grpSpPr bwMode="auto">
          <a:xfrm>
            <a:off x="7270750" y="3656781"/>
            <a:ext cx="1168400" cy="1473200"/>
            <a:chOff x="4580" y="1878"/>
            <a:chExt cx="736" cy="928"/>
          </a:xfrm>
        </p:grpSpPr>
        <p:sp>
          <p:nvSpPr>
            <p:cNvPr id="55501" name="Rectangle 20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02" name="Text Box 20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55407" name="Group 207"/>
          <p:cNvGrpSpPr>
            <a:grpSpLocks/>
          </p:cNvGrpSpPr>
          <p:nvPr/>
        </p:nvGrpSpPr>
        <p:grpSpPr bwMode="auto">
          <a:xfrm>
            <a:off x="7270750" y="3656781"/>
            <a:ext cx="1168400" cy="1473200"/>
            <a:chOff x="4580" y="1878"/>
            <a:chExt cx="736" cy="928"/>
          </a:xfrm>
        </p:grpSpPr>
        <p:sp>
          <p:nvSpPr>
            <p:cNvPr id="55504" name="Rectangle 20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05" name="Text Box 20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55410" name="Group 210"/>
          <p:cNvGrpSpPr>
            <a:grpSpLocks/>
          </p:cNvGrpSpPr>
          <p:nvPr/>
        </p:nvGrpSpPr>
        <p:grpSpPr bwMode="auto">
          <a:xfrm>
            <a:off x="7270750" y="3656781"/>
            <a:ext cx="1168400" cy="1473200"/>
            <a:chOff x="4580" y="1878"/>
            <a:chExt cx="736" cy="928"/>
          </a:xfrm>
        </p:grpSpPr>
        <p:sp>
          <p:nvSpPr>
            <p:cNvPr id="55507" name="Rectangle 21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08" name="Text Box 21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413" name="Group 213"/>
          <p:cNvGrpSpPr>
            <a:grpSpLocks/>
          </p:cNvGrpSpPr>
          <p:nvPr/>
        </p:nvGrpSpPr>
        <p:grpSpPr bwMode="auto">
          <a:xfrm>
            <a:off x="7270750" y="3656781"/>
            <a:ext cx="1168400" cy="1473200"/>
            <a:chOff x="4580" y="1878"/>
            <a:chExt cx="736" cy="928"/>
          </a:xfrm>
        </p:grpSpPr>
        <p:sp>
          <p:nvSpPr>
            <p:cNvPr id="55510" name="Rectangle 21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11" name="Text Box 21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416" name="Group 216"/>
          <p:cNvGrpSpPr>
            <a:grpSpLocks/>
          </p:cNvGrpSpPr>
          <p:nvPr/>
        </p:nvGrpSpPr>
        <p:grpSpPr bwMode="auto">
          <a:xfrm>
            <a:off x="7270750" y="3656781"/>
            <a:ext cx="1168400" cy="1473200"/>
            <a:chOff x="4580" y="1878"/>
            <a:chExt cx="736" cy="928"/>
          </a:xfrm>
        </p:grpSpPr>
        <p:sp>
          <p:nvSpPr>
            <p:cNvPr id="55513" name="Rectangle 21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14" name="Text Box 21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419" name="Group 219"/>
          <p:cNvGrpSpPr>
            <a:grpSpLocks/>
          </p:cNvGrpSpPr>
          <p:nvPr/>
        </p:nvGrpSpPr>
        <p:grpSpPr bwMode="auto">
          <a:xfrm>
            <a:off x="7270750" y="3656781"/>
            <a:ext cx="1168400" cy="1473200"/>
            <a:chOff x="4580" y="1878"/>
            <a:chExt cx="736" cy="928"/>
          </a:xfrm>
        </p:grpSpPr>
        <p:sp>
          <p:nvSpPr>
            <p:cNvPr id="55516" name="Rectangle 22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17" name="Text Box 22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422" name="Group 222"/>
          <p:cNvGrpSpPr>
            <a:grpSpLocks/>
          </p:cNvGrpSpPr>
          <p:nvPr/>
        </p:nvGrpSpPr>
        <p:grpSpPr bwMode="auto">
          <a:xfrm>
            <a:off x="7270750" y="3656781"/>
            <a:ext cx="1168400" cy="1473200"/>
            <a:chOff x="4580" y="1878"/>
            <a:chExt cx="736" cy="928"/>
          </a:xfrm>
        </p:grpSpPr>
        <p:sp>
          <p:nvSpPr>
            <p:cNvPr id="55519" name="Rectangle 22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20" name="Text Box 22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425" name="Group 225"/>
          <p:cNvGrpSpPr>
            <a:grpSpLocks/>
          </p:cNvGrpSpPr>
          <p:nvPr/>
        </p:nvGrpSpPr>
        <p:grpSpPr bwMode="auto">
          <a:xfrm>
            <a:off x="7270750" y="3656781"/>
            <a:ext cx="1168400" cy="1473200"/>
            <a:chOff x="4580" y="1878"/>
            <a:chExt cx="736" cy="928"/>
          </a:xfrm>
        </p:grpSpPr>
        <p:sp>
          <p:nvSpPr>
            <p:cNvPr id="55522" name="Rectangle 22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23" name="Text Box 22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9</a:t>
              </a:r>
            </a:p>
          </p:txBody>
        </p:sp>
      </p:grpSp>
      <p:grpSp>
        <p:nvGrpSpPr>
          <p:cNvPr id="55428" name="Group 228"/>
          <p:cNvGrpSpPr>
            <a:grpSpLocks/>
          </p:cNvGrpSpPr>
          <p:nvPr/>
        </p:nvGrpSpPr>
        <p:grpSpPr bwMode="auto">
          <a:xfrm>
            <a:off x="7270750" y="3656781"/>
            <a:ext cx="1168400" cy="1473200"/>
            <a:chOff x="4580" y="1878"/>
            <a:chExt cx="736" cy="928"/>
          </a:xfrm>
        </p:grpSpPr>
        <p:sp>
          <p:nvSpPr>
            <p:cNvPr id="55525" name="Rectangle 229"/>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26" name="Text Box 230"/>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8</a:t>
              </a:r>
            </a:p>
          </p:txBody>
        </p:sp>
      </p:grpSp>
      <p:grpSp>
        <p:nvGrpSpPr>
          <p:cNvPr id="55431" name="Group 231"/>
          <p:cNvGrpSpPr>
            <a:grpSpLocks/>
          </p:cNvGrpSpPr>
          <p:nvPr/>
        </p:nvGrpSpPr>
        <p:grpSpPr bwMode="auto">
          <a:xfrm>
            <a:off x="7270750" y="3656781"/>
            <a:ext cx="1168400" cy="1473200"/>
            <a:chOff x="4580" y="1878"/>
            <a:chExt cx="736" cy="928"/>
          </a:xfrm>
        </p:grpSpPr>
        <p:sp>
          <p:nvSpPr>
            <p:cNvPr id="55528" name="Rectangle 232"/>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29" name="Text Box 233"/>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7</a:t>
              </a:r>
            </a:p>
          </p:txBody>
        </p:sp>
      </p:grpSp>
      <p:grpSp>
        <p:nvGrpSpPr>
          <p:cNvPr id="55434" name="Group 234"/>
          <p:cNvGrpSpPr>
            <a:grpSpLocks/>
          </p:cNvGrpSpPr>
          <p:nvPr/>
        </p:nvGrpSpPr>
        <p:grpSpPr bwMode="auto">
          <a:xfrm>
            <a:off x="7270750" y="3656781"/>
            <a:ext cx="1168400" cy="1473200"/>
            <a:chOff x="4580" y="1878"/>
            <a:chExt cx="736" cy="928"/>
          </a:xfrm>
        </p:grpSpPr>
        <p:sp>
          <p:nvSpPr>
            <p:cNvPr id="55531" name="Rectangle 235"/>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32" name="Text Box 236"/>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6</a:t>
              </a:r>
            </a:p>
          </p:txBody>
        </p:sp>
      </p:grpSp>
      <p:grpSp>
        <p:nvGrpSpPr>
          <p:cNvPr id="55437" name="Group 237"/>
          <p:cNvGrpSpPr>
            <a:grpSpLocks/>
          </p:cNvGrpSpPr>
          <p:nvPr/>
        </p:nvGrpSpPr>
        <p:grpSpPr bwMode="auto">
          <a:xfrm>
            <a:off x="7270750" y="3656781"/>
            <a:ext cx="1168400" cy="1473200"/>
            <a:chOff x="4580" y="1878"/>
            <a:chExt cx="736" cy="928"/>
          </a:xfrm>
        </p:grpSpPr>
        <p:sp>
          <p:nvSpPr>
            <p:cNvPr id="55534" name="Rectangle 238"/>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35" name="Text Box 239"/>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5</a:t>
              </a:r>
            </a:p>
          </p:txBody>
        </p:sp>
      </p:grpSp>
      <p:grpSp>
        <p:nvGrpSpPr>
          <p:cNvPr id="55440" name="Group 240"/>
          <p:cNvGrpSpPr>
            <a:grpSpLocks/>
          </p:cNvGrpSpPr>
          <p:nvPr/>
        </p:nvGrpSpPr>
        <p:grpSpPr bwMode="auto">
          <a:xfrm>
            <a:off x="7270750" y="3656781"/>
            <a:ext cx="1168400" cy="1473200"/>
            <a:chOff x="4580" y="1878"/>
            <a:chExt cx="736" cy="928"/>
          </a:xfrm>
        </p:grpSpPr>
        <p:sp>
          <p:nvSpPr>
            <p:cNvPr id="55537" name="Rectangle 241"/>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38" name="Text Box 242"/>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4</a:t>
              </a:r>
            </a:p>
          </p:txBody>
        </p:sp>
      </p:grpSp>
      <p:grpSp>
        <p:nvGrpSpPr>
          <p:cNvPr id="55443" name="Group 243"/>
          <p:cNvGrpSpPr>
            <a:grpSpLocks/>
          </p:cNvGrpSpPr>
          <p:nvPr/>
        </p:nvGrpSpPr>
        <p:grpSpPr bwMode="auto">
          <a:xfrm>
            <a:off x="7270750" y="3656781"/>
            <a:ext cx="1168400" cy="1473200"/>
            <a:chOff x="4580" y="1878"/>
            <a:chExt cx="736" cy="928"/>
          </a:xfrm>
        </p:grpSpPr>
        <p:sp>
          <p:nvSpPr>
            <p:cNvPr id="55540" name="Rectangle 244"/>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41" name="Text Box 245"/>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3</a:t>
              </a:r>
            </a:p>
          </p:txBody>
        </p:sp>
      </p:grpSp>
      <p:grpSp>
        <p:nvGrpSpPr>
          <p:cNvPr id="55446" name="Group 246"/>
          <p:cNvGrpSpPr>
            <a:grpSpLocks/>
          </p:cNvGrpSpPr>
          <p:nvPr/>
        </p:nvGrpSpPr>
        <p:grpSpPr bwMode="auto">
          <a:xfrm>
            <a:off x="7270750" y="3656781"/>
            <a:ext cx="1168400" cy="1473200"/>
            <a:chOff x="4580" y="1878"/>
            <a:chExt cx="736" cy="928"/>
          </a:xfrm>
        </p:grpSpPr>
        <p:sp>
          <p:nvSpPr>
            <p:cNvPr id="55543" name="Rectangle 247"/>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44" name="Text Box 248"/>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2</a:t>
              </a:r>
            </a:p>
          </p:txBody>
        </p:sp>
      </p:grpSp>
      <p:grpSp>
        <p:nvGrpSpPr>
          <p:cNvPr id="55449" name="Group 249"/>
          <p:cNvGrpSpPr>
            <a:grpSpLocks/>
          </p:cNvGrpSpPr>
          <p:nvPr/>
        </p:nvGrpSpPr>
        <p:grpSpPr bwMode="auto">
          <a:xfrm>
            <a:off x="7270750" y="3656781"/>
            <a:ext cx="1168400" cy="1473200"/>
            <a:chOff x="4580" y="1878"/>
            <a:chExt cx="736" cy="928"/>
          </a:xfrm>
        </p:grpSpPr>
        <p:sp>
          <p:nvSpPr>
            <p:cNvPr id="55546" name="Rectangle 250"/>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47" name="Text Box 251"/>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1</a:t>
              </a:r>
            </a:p>
          </p:txBody>
        </p:sp>
      </p:grpSp>
      <p:grpSp>
        <p:nvGrpSpPr>
          <p:cNvPr id="55452" name="Group 252"/>
          <p:cNvGrpSpPr>
            <a:grpSpLocks/>
          </p:cNvGrpSpPr>
          <p:nvPr/>
        </p:nvGrpSpPr>
        <p:grpSpPr bwMode="auto">
          <a:xfrm>
            <a:off x="7270750" y="3656781"/>
            <a:ext cx="1168400" cy="1473200"/>
            <a:chOff x="4580" y="1878"/>
            <a:chExt cx="736" cy="928"/>
          </a:xfrm>
        </p:grpSpPr>
        <p:sp>
          <p:nvSpPr>
            <p:cNvPr id="55549" name="Rectangle 253"/>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50" name="Text Box 254"/>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grpSp>
        <p:nvGrpSpPr>
          <p:cNvPr id="55455" name="Group 255"/>
          <p:cNvGrpSpPr>
            <a:grpSpLocks/>
          </p:cNvGrpSpPr>
          <p:nvPr/>
        </p:nvGrpSpPr>
        <p:grpSpPr bwMode="auto">
          <a:xfrm>
            <a:off x="6030913" y="3656781"/>
            <a:ext cx="1168400" cy="1473200"/>
            <a:chOff x="4580" y="1878"/>
            <a:chExt cx="736" cy="928"/>
          </a:xfrm>
        </p:grpSpPr>
        <p:sp>
          <p:nvSpPr>
            <p:cNvPr id="55552" name="Rectangle 256"/>
            <p:cNvSpPr>
              <a:spLocks noChangeArrowheads="1"/>
            </p:cNvSpPr>
            <p:nvPr/>
          </p:nvSpPr>
          <p:spPr bwMode="auto">
            <a:xfrm>
              <a:off x="4580" y="1878"/>
              <a:ext cx="736" cy="928"/>
            </a:xfrm>
            <a:prstGeom prst="rect">
              <a:avLst/>
            </a:prstGeom>
            <a:noFill/>
            <a:ln w="9525">
              <a:noFill/>
              <a:miter lim="800000"/>
              <a:headEnd/>
              <a:tailEnd/>
            </a:ln>
            <a:effectLst/>
          </p:spPr>
          <p:txBody>
            <a:bodyPr wrap="none" anchor="ctr"/>
            <a:lstStyle/>
            <a:p>
              <a:endParaRPr lang="th-TH"/>
            </a:p>
          </p:txBody>
        </p:sp>
        <p:sp>
          <p:nvSpPr>
            <p:cNvPr id="55553" name="Text Box 257"/>
            <p:cNvSpPr txBox="1">
              <a:spLocks noChangeArrowheads="1"/>
            </p:cNvSpPr>
            <p:nvPr/>
          </p:nvSpPr>
          <p:spPr bwMode="auto">
            <a:xfrm>
              <a:off x="4580" y="1878"/>
              <a:ext cx="736" cy="928"/>
            </a:xfrm>
            <a:prstGeom prst="rect">
              <a:avLst/>
            </a:prstGeom>
            <a:noFill/>
            <a:ln w="9525">
              <a:noFill/>
              <a:miter lim="800000"/>
              <a:headEnd/>
              <a:tailEnd/>
            </a:ln>
            <a:effectLst/>
          </p:spPr>
          <p:txBody>
            <a:bodyPr anchor="ctr"/>
            <a:lstStyle/>
            <a:p>
              <a:pPr algn="ctr">
                <a:spcBef>
                  <a:spcPct val="50000"/>
                </a:spcBef>
              </a:pPr>
              <a:r>
                <a:rPr lang="en-GB" sz="14000">
                  <a:latin typeface="Arial Narrow" pitchFamily="34" charset="0"/>
                </a:rPr>
                <a:t>0</a:t>
              </a:r>
            </a:p>
          </p:txBody>
        </p:sp>
      </p:grpSp>
      <p:sp>
        <p:nvSpPr>
          <p:cNvPr id="55554" name="Freeform 258"/>
          <p:cNvSpPr>
            <a:spLocks noEditPoints="1"/>
          </p:cNvSpPr>
          <p:nvPr/>
        </p:nvSpPr>
        <p:spPr bwMode="auto">
          <a:xfrm>
            <a:off x="447675" y="2726506"/>
            <a:ext cx="8248650" cy="3205163"/>
          </a:xfrm>
          <a:custGeom>
            <a:avLst/>
            <a:gdLst/>
            <a:ahLst/>
            <a:cxnLst>
              <a:cxn ang="0">
                <a:pos x="5758" y="0"/>
              </a:cxn>
              <a:cxn ang="0">
                <a:pos x="161" y="0"/>
              </a:cxn>
              <a:cxn ang="0">
                <a:pos x="0" y="161"/>
              </a:cxn>
              <a:cxn ang="0">
                <a:pos x="0" y="2138"/>
              </a:cxn>
              <a:cxn ang="0">
                <a:pos x="161" y="2300"/>
              </a:cxn>
              <a:cxn ang="0">
                <a:pos x="5758" y="2300"/>
              </a:cxn>
              <a:cxn ang="0">
                <a:pos x="5920" y="2138"/>
              </a:cxn>
              <a:cxn ang="0">
                <a:pos x="5920" y="161"/>
              </a:cxn>
              <a:cxn ang="0">
                <a:pos x="5758" y="0"/>
              </a:cxn>
              <a:cxn ang="0">
                <a:pos x="1022" y="1883"/>
              </a:cxn>
              <a:cxn ang="0">
                <a:pos x="184" y="1883"/>
              </a:cxn>
              <a:cxn ang="0">
                <a:pos x="184" y="510"/>
              </a:cxn>
              <a:cxn ang="0">
                <a:pos x="1022" y="510"/>
              </a:cxn>
              <a:cxn ang="0">
                <a:pos x="1022" y="1883"/>
              </a:cxn>
              <a:cxn ang="0">
                <a:pos x="1912" y="1885"/>
              </a:cxn>
              <a:cxn ang="0">
                <a:pos x="1073" y="1885"/>
              </a:cxn>
              <a:cxn ang="0">
                <a:pos x="1073" y="513"/>
              </a:cxn>
              <a:cxn ang="0">
                <a:pos x="1912" y="513"/>
              </a:cxn>
              <a:cxn ang="0">
                <a:pos x="1912" y="1885"/>
              </a:cxn>
              <a:cxn ang="0">
                <a:pos x="2935" y="1883"/>
              </a:cxn>
              <a:cxn ang="0">
                <a:pos x="2097" y="1883"/>
              </a:cxn>
              <a:cxn ang="0">
                <a:pos x="2097" y="510"/>
              </a:cxn>
              <a:cxn ang="0">
                <a:pos x="2935" y="510"/>
              </a:cxn>
              <a:cxn ang="0">
                <a:pos x="2935" y="1883"/>
              </a:cxn>
              <a:cxn ang="0">
                <a:pos x="3824" y="1885"/>
              </a:cxn>
              <a:cxn ang="0">
                <a:pos x="2985" y="1885"/>
              </a:cxn>
              <a:cxn ang="0">
                <a:pos x="2985" y="513"/>
              </a:cxn>
              <a:cxn ang="0">
                <a:pos x="3824" y="513"/>
              </a:cxn>
              <a:cxn ang="0">
                <a:pos x="3824" y="1885"/>
              </a:cxn>
              <a:cxn ang="0">
                <a:pos x="4846" y="1883"/>
              </a:cxn>
              <a:cxn ang="0">
                <a:pos x="4007" y="1883"/>
              </a:cxn>
              <a:cxn ang="0">
                <a:pos x="4007" y="510"/>
              </a:cxn>
              <a:cxn ang="0">
                <a:pos x="4846" y="510"/>
              </a:cxn>
              <a:cxn ang="0">
                <a:pos x="4846" y="1883"/>
              </a:cxn>
              <a:cxn ang="0">
                <a:pos x="5735" y="1885"/>
              </a:cxn>
              <a:cxn ang="0">
                <a:pos x="4897" y="1885"/>
              </a:cxn>
              <a:cxn ang="0">
                <a:pos x="4897" y="513"/>
              </a:cxn>
              <a:cxn ang="0">
                <a:pos x="5735" y="513"/>
              </a:cxn>
              <a:cxn ang="0">
                <a:pos x="5735" y="1885"/>
              </a:cxn>
            </a:cxnLst>
            <a:rect l="0" t="0" r="r" b="b"/>
            <a:pathLst>
              <a:path w="5920" h="2300">
                <a:moveTo>
                  <a:pt x="5758" y="0"/>
                </a:moveTo>
                <a:cubicBezTo>
                  <a:pt x="161" y="0"/>
                  <a:pt x="161" y="0"/>
                  <a:pt x="161" y="0"/>
                </a:cubicBezTo>
                <a:cubicBezTo>
                  <a:pt x="72" y="0"/>
                  <a:pt x="0" y="72"/>
                  <a:pt x="0" y="161"/>
                </a:cubicBezTo>
                <a:cubicBezTo>
                  <a:pt x="0" y="2138"/>
                  <a:pt x="0" y="2138"/>
                  <a:pt x="0" y="2138"/>
                </a:cubicBezTo>
                <a:cubicBezTo>
                  <a:pt x="0" y="2227"/>
                  <a:pt x="72" y="2300"/>
                  <a:pt x="161" y="2300"/>
                </a:cubicBezTo>
                <a:cubicBezTo>
                  <a:pt x="5758" y="2300"/>
                  <a:pt x="5758" y="2300"/>
                  <a:pt x="5758" y="2300"/>
                </a:cubicBezTo>
                <a:cubicBezTo>
                  <a:pt x="5847" y="2300"/>
                  <a:pt x="5920" y="2227"/>
                  <a:pt x="5920" y="2138"/>
                </a:cubicBezTo>
                <a:cubicBezTo>
                  <a:pt x="5920" y="161"/>
                  <a:pt x="5920" y="161"/>
                  <a:pt x="5920" y="161"/>
                </a:cubicBezTo>
                <a:cubicBezTo>
                  <a:pt x="5920" y="72"/>
                  <a:pt x="5847" y="0"/>
                  <a:pt x="5758" y="0"/>
                </a:cubicBezTo>
                <a:close/>
                <a:moveTo>
                  <a:pt x="1022" y="1883"/>
                </a:moveTo>
                <a:cubicBezTo>
                  <a:pt x="184" y="1883"/>
                  <a:pt x="184" y="1883"/>
                  <a:pt x="184" y="1883"/>
                </a:cubicBezTo>
                <a:cubicBezTo>
                  <a:pt x="184" y="510"/>
                  <a:pt x="184" y="510"/>
                  <a:pt x="184" y="510"/>
                </a:cubicBezTo>
                <a:cubicBezTo>
                  <a:pt x="1022" y="510"/>
                  <a:pt x="1022" y="510"/>
                  <a:pt x="1022" y="510"/>
                </a:cubicBezTo>
                <a:lnTo>
                  <a:pt x="1022" y="1883"/>
                </a:lnTo>
                <a:close/>
                <a:moveTo>
                  <a:pt x="1912" y="1885"/>
                </a:moveTo>
                <a:cubicBezTo>
                  <a:pt x="1073" y="1885"/>
                  <a:pt x="1073" y="1885"/>
                  <a:pt x="1073" y="1885"/>
                </a:cubicBezTo>
                <a:cubicBezTo>
                  <a:pt x="1073" y="513"/>
                  <a:pt x="1073" y="513"/>
                  <a:pt x="1073" y="513"/>
                </a:cubicBezTo>
                <a:cubicBezTo>
                  <a:pt x="1912" y="513"/>
                  <a:pt x="1912" y="513"/>
                  <a:pt x="1912" y="513"/>
                </a:cubicBezTo>
                <a:lnTo>
                  <a:pt x="1912" y="1885"/>
                </a:lnTo>
                <a:close/>
                <a:moveTo>
                  <a:pt x="2935" y="1883"/>
                </a:moveTo>
                <a:cubicBezTo>
                  <a:pt x="2097" y="1883"/>
                  <a:pt x="2097" y="1883"/>
                  <a:pt x="2097" y="1883"/>
                </a:cubicBezTo>
                <a:cubicBezTo>
                  <a:pt x="2097" y="510"/>
                  <a:pt x="2097" y="510"/>
                  <a:pt x="2097" y="510"/>
                </a:cubicBezTo>
                <a:cubicBezTo>
                  <a:pt x="2935" y="510"/>
                  <a:pt x="2935" y="510"/>
                  <a:pt x="2935" y="510"/>
                </a:cubicBezTo>
                <a:lnTo>
                  <a:pt x="2935" y="1883"/>
                </a:lnTo>
                <a:close/>
                <a:moveTo>
                  <a:pt x="3824" y="1885"/>
                </a:moveTo>
                <a:cubicBezTo>
                  <a:pt x="2985" y="1885"/>
                  <a:pt x="2985" y="1885"/>
                  <a:pt x="2985" y="1885"/>
                </a:cubicBezTo>
                <a:cubicBezTo>
                  <a:pt x="2985" y="513"/>
                  <a:pt x="2985" y="513"/>
                  <a:pt x="2985" y="513"/>
                </a:cubicBezTo>
                <a:cubicBezTo>
                  <a:pt x="3824" y="513"/>
                  <a:pt x="3824" y="513"/>
                  <a:pt x="3824" y="513"/>
                </a:cubicBezTo>
                <a:lnTo>
                  <a:pt x="3824" y="1885"/>
                </a:lnTo>
                <a:close/>
                <a:moveTo>
                  <a:pt x="4846" y="1883"/>
                </a:moveTo>
                <a:cubicBezTo>
                  <a:pt x="4007" y="1883"/>
                  <a:pt x="4007" y="1883"/>
                  <a:pt x="4007" y="1883"/>
                </a:cubicBezTo>
                <a:cubicBezTo>
                  <a:pt x="4007" y="510"/>
                  <a:pt x="4007" y="510"/>
                  <a:pt x="4007" y="510"/>
                </a:cubicBezTo>
                <a:cubicBezTo>
                  <a:pt x="4846" y="510"/>
                  <a:pt x="4846" y="510"/>
                  <a:pt x="4846" y="510"/>
                </a:cubicBezTo>
                <a:lnTo>
                  <a:pt x="4846" y="1883"/>
                </a:lnTo>
                <a:close/>
                <a:moveTo>
                  <a:pt x="5735" y="1885"/>
                </a:moveTo>
                <a:cubicBezTo>
                  <a:pt x="4897" y="1885"/>
                  <a:pt x="4897" y="1885"/>
                  <a:pt x="4897" y="1885"/>
                </a:cubicBezTo>
                <a:cubicBezTo>
                  <a:pt x="4897" y="513"/>
                  <a:pt x="4897" y="513"/>
                  <a:pt x="4897" y="513"/>
                </a:cubicBezTo>
                <a:cubicBezTo>
                  <a:pt x="5735" y="513"/>
                  <a:pt x="5735" y="513"/>
                  <a:pt x="5735" y="513"/>
                </a:cubicBezTo>
                <a:lnTo>
                  <a:pt x="5735" y="1885"/>
                </a:lnTo>
                <a:close/>
              </a:path>
            </a:pathLst>
          </a:custGeom>
          <a:gradFill rotWithShape="1">
            <a:gsLst>
              <a:gs pos="0">
                <a:schemeClr val="tx2">
                  <a:gamma/>
                  <a:tint val="73725"/>
                  <a:invGamma/>
                </a:schemeClr>
              </a:gs>
              <a:gs pos="100000">
                <a:schemeClr val="tx2"/>
              </a:gs>
            </a:gsLst>
            <a:lin ang="2700000" scaled="1"/>
          </a:gradFill>
          <a:ln w="9525" cap="flat" cmpd="sng">
            <a:noFill/>
            <a:prstDash val="solid"/>
            <a:round/>
            <a:headEnd/>
            <a:tailEnd/>
          </a:ln>
          <a:effectLst/>
        </p:spPr>
        <p:txBody>
          <a:bodyPr wrap="none" anchor="ctr"/>
          <a:lstStyle/>
          <a:p>
            <a:endParaRPr lang="th-TH"/>
          </a:p>
        </p:txBody>
      </p:sp>
      <p:sp>
        <p:nvSpPr>
          <p:cNvPr id="55555" name="Text Box 259"/>
          <p:cNvSpPr txBox="1">
            <a:spLocks noChangeArrowheads="1"/>
          </p:cNvSpPr>
          <p:nvPr/>
        </p:nvSpPr>
        <p:spPr bwMode="auto">
          <a:xfrm>
            <a:off x="1158875" y="5409381"/>
            <a:ext cx="1497013" cy="457200"/>
          </a:xfrm>
          <a:prstGeom prst="rect">
            <a:avLst/>
          </a:prstGeom>
          <a:noFill/>
          <a:ln w="9525">
            <a:noFill/>
            <a:miter lim="800000"/>
            <a:headEnd/>
            <a:tailEnd/>
          </a:ln>
          <a:effectLst/>
        </p:spPr>
        <p:txBody>
          <a:bodyPr anchor="ctr">
            <a:spAutoFit/>
          </a:bodyPr>
          <a:lstStyle/>
          <a:p>
            <a:pPr algn="ctr">
              <a:spcBef>
                <a:spcPct val="50000"/>
              </a:spcBef>
            </a:pPr>
            <a:r>
              <a:rPr lang="en-US" sz="2400">
                <a:solidFill>
                  <a:schemeClr val="bg1"/>
                </a:solidFill>
              </a:rPr>
              <a:t>Hours</a:t>
            </a:r>
            <a:endParaRPr lang="en-GB" sz="2400">
              <a:solidFill>
                <a:schemeClr val="bg1"/>
              </a:solidFill>
            </a:endParaRPr>
          </a:p>
        </p:txBody>
      </p:sp>
      <p:sp>
        <p:nvSpPr>
          <p:cNvPr id="55556" name="Text Box 260"/>
          <p:cNvSpPr txBox="1">
            <a:spLocks noChangeArrowheads="1"/>
          </p:cNvSpPr>
          <p:nvPr/>
        </p:nvSpPr>
        <p:spPr bwMode="auto">
          <a:xfrm>
            <a:off x="3824288" y="5409381"/>
            <a:ext cx="1495425" cy="457200"/>
          </a:xfrm>
          <a:prstGeom prst="rect">
            <a:avLst/>
          </a:prstGeom>
          <a:noFill/>
          <a:ln w="9525">
            <a:noFill/>
            <a:miter lim="800000"/>
            <a:headEnd/>
            <a:tailEnd/>
          </a:ln>
          <a:effectLst/>
        </p:spPr>
        <p:txBody>
          <a:bodyPr anchor="ctr">
            <a:spAutoFit/>
          </a:bodyPr>
          <a:lstStyle/>
          <a:p>
            <a:pPr algn="ctr">
              <a:spcBef>
                <a:spcPct val="50000"/>
              </a:spcBef>
            </a:pPr>
            <a:r>
              <a:rPr lang="en-US" sz="2400">
                <a:solidFill>
                  <a:schemeClr val="bg1"/>
                </a:solidFill>
              </a:rPr>
              <a:t>Minutes</a:t>
            </a:r>
            <a:endParaRPr lang="en-GB" sz="2400">
              <a:solidFill>
                <a:schemeClr val="bg1"/>
              </a:solidFill>
            </a:endParaRPr>
          </a:p>
        </p:txBody>
      </p:sp>
      <p:sp>
        <p:nvSpPr>
          <p:cNvPr id="55557" name="Text Box 261"/>
          <p:cNvSpPr txBox="1">
            <a:spLocks noChangeArrowheads="1"/>
          </p:cNvSpPr>
          <p:nvPr/>
        </p:nvSpPr>
        <p:spPr bwMode="auto">
          <a:xfrm>
            <a:off x="6486525" y="5409381"/>
            <a:ext cx="1497013" cy="457200"/>
          </a:xfrm>
          <a:prstGeom prst="rect">
            <a:avLst/>
          </a:prstGeom>
          <a:noFill/>
          <a:ln w="9525">
            <a:noFill/>
            <a:miter lim="800000"/>
            <a:headEnd/>
            <a:tailEnd/>
          </a:ln>
          <a:effectLst/>
        </p:spPr>
        <p:txBody>
          <a:bodyPr anchor="ctr">
            <a:spAutoFit/>
          </a:bodyPr>
          <a:lstStyle/>
          <a:p>
            <a:pPr algn="ctr">
              <a:spcBef>
                <a:spcPct val="50000"/>
              </a:spcBef>
            </a:pPr>
            <a:r>
              <a:rPr lang="en-US" sz="2400">
                <a:solidFill>
                  <a:schemeClr val="bg1"/>
                </a:solidFill>
              </a:rPr>
              <a:t>Seconds</a:t>
            </a:r>
            <a:endParaRPr lang="en-GB" sz="2400">
              <a:solidFill>
                <a:schemeClr val="bg1"/>
              </a:solidFill>
            </a:endParaRPr>
          </a:p>
        </p:txBody>
      </p:sp>
      <p:sp>
        <p:nvSpPr>
          <p:cNvPr id="55559" name="AutoShape 263"/>
          <p:cNvSpPr>
            <a:spLocks noChangeArrowheads="1"/>
          </p:cNvSpPr>
          <p:nvPr/>
        </p:nvSpPr>
        <p:spPr bwMode="auto">
          <a:xfrm rot="16200000">
            <a:off x="-913606" y="4148112"/>
            <a:ext cx="3151188"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w="9525">
            <a:noFill/>
            <a:round/>
            <a:headEnd/>
            <a:tailEnd/>
          </a:ln>
          <a:effectLst/>
        </p:spPr>
        <p:txBody>
          <a:bodyPr wrap="none" anchor="ctr"/>
          <a:lstStyle/>
          <a:p>
            <a:endParaRPr lang="th-TH"/>
          </a:p>
        </p:txBody>
      </p:sp>
      <p:sp>
        <p:nvSpPr>
          <p:cNvPr id="55560" name="AutoShape 264"/>
          <p:cNvSpPr>
            <a:spLocks noChangeArrowheads="1"/>
          </p:cNvSpPr>
          <p:nvPr/>
        </p:nvSpPr>
        <p:spPr bwMode="auto">
          <a:xfrm>
            <a:off x="473075" y="2761431"/>
            <a:ext cx="8197850"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w="9525">
            <a:noFill/>
            <a:round/>
            <a:headEnd/>
            <a:tailEnd/>
          </a:ln>
          <a:effectLst/>
        </p:spPr>
        <p:txBody>
          <a:bodyPr wrap="none" anchor="ctr"/>
          <a:lstStyle/>
          <a:p>
            <a:endParaRPr lang="th-TH"/>
          </a:p>
        </p:txBody>
      </p:sp>
      <p:grpSp>
        <p:nvGrpSpPr>
          <p:cNvPr id="55458" name="Group 265"/>
          <p:cNvGrpSpPr>
            <a:grpSpLocks/>
          </p:cNvGrpSpPr>
          <p:nvPr/>
        </p:nvGrpSpPr>
        <p:grpSpPr bwMode="auto">
          <a:xfrm>
            <a:off x="3162300" y="4048894"/>
            <a:ext cx="120650" cy="693737"/>
            <a:chOff x="1939" y="2444"/>
            <a:chExt cx="81" cy="463"/>
          </a:xfrm>
        </p:grpSpPr>
        <p:sp>
          <p:nvSpPr>
            <p:cNvPr id="55562" name="Rectangle 266"/>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w="9525">
              <a:noFill/>
              <a:miter lim="800000"/>
              <a:headEnd/>
              <a:tailEnd/>
            </a:ln>
            <a:effectLst/>
          </p:spPr>
          <p:txBody>
            <a:bodyPr wrap="none" anchor="ctr"/>
            <a:lstStyle/>
            <a:p>
              <a:endParaRPr lang="th-TH"/>
            </a:p>
          </p:txBody>
        </p:sp>
        <p:sp>
          <p:nvSpPr>
            <p:cNvPr id="55563" name="Rectangle 267"/>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w="9525">
              <a:noFill/>
              <a:miter lim="800000"/>
              <a:headEnd/>
              <a:tailEnd/>
            </a:ln>
            <a:effectLst/>
          </p:spPr>
          <p:txBody>
            <a:bodyPr wrap="none" anchor="ctr"/>
            <a:lstStyle/>
            <a:p>
              <a:endParaRPr lang="th-TH"/>
            </a:p>
          </p:txBody>
        </p:sp>
      </p:grpSp>
      <p:grpSp>
        <p:nvGrpSpPr>
          <p:cNvPr id="55461" name="Group 268"/>
          <p:cNvGrpSpPr>
            <a:grpSpLocks/>
          </p:cNvGrpSpPr>
          <p:nvPr/>
        </p:nvGrpSpPr>
        <p:grpSpPr bwMode="auto">
          <a:xfrm>
            <a:off x="5843588" y="4048894"/>
            <a:ext cx="120650" cy="693737"/>
            <a:chOff x="1939" y="2444"/>
            <a:chExt cx="81" cy="463"/>
          </a:xfrm>
        </p:grpSpPr>
        <p:sp>
          <p:nvSpPr>
            <p:cNvPr id="55565" name="Rectangle 269"/>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w="9525">
              <a:noFill/>
              <a:miter lim="800000"/>
              <a:headEnd/>
              <a:tailEnd/>
            </a:ln>
            <a:effectLst/>
          </p:spPr>
          <p:txBody>
            <a:bodyPr wrap="none" anchor="ctr"/>
            <a:lstStyle/>
            <a:p>
              <a:endParaRPr lang="th-TH"/>
            </a:p>
          </p:txBody>
        </p:sp>
        <p:sp>
          <p:nvSpPr>
            <p:cNvPr id="55566" name="Rectangle 270"/>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w="9525">
              <a:noFill/>
              <a:miter lim="800000"/>
              <a:headEnd/>
              <a:tailEnd/>
            </a:ln>
            <a:effectLst/>
          </p:spPr>
          <p:txBody>
            <a:bodyPr wrap="none" anchor="ctr"/>
            <a:lstStyle/>
            <a:p>
              <a:endParaRPr lang="th-TH"/>
            </a:p>
          </p:txBody>
        </p:sp>
      </p:grpSp>
      <p:grpSp>
        <p:nvGrpSpPr>
          <p:cNvPr id="55464" name="Group 271"/>
          <p:cNvGrpSpPr>
            <a:grpSpLocks/>
          </p:cNvGrpSpPr>
          <p:nvPr/>
        </p:nvGrpSpPr>
        <p:grpSpPr bwMode="auto">
          <a:xfrm>
            <a:off x="706438" y="3444056"/>
            <a:ext cx="7731125" cy="1905000"/>
            <a:chOff x="445" y="1744"/>
            <a:chExt cx="4870" cy="1200"/>
          </a:xfrm>
        </p:grpSpPr>
        <p:grpSp>
          <p:nvGrpSpPr>
            <p:cNvPr id="55467" name="Group 272"/>
            <p:cNvGrpSpPr>
              <a:grpSpLocks/>
            </p:cNvGrpSpPr>
            <p:nvPr/>
          </p:nvGrpSpPr>
          <p:grpSpPr bwMode="auto">
            <a:xfrm>
              <a:off x="445" y="1744"/>
              <a:ext cx="734" cy="1200"/>
              <a:chOff x="448" y="1746"/>
              <a:chExt cx="724" cy="1188"/>
            </a:xfrm>
          </p:grpSpPr>
          <p:grpSp>
            <p:nvGrpSpPr>
              <p:cNvPr id="55470" name="Group 273"/>
              <p:cNvGrpSpPr>
                <a:grpSpLocks/>
              </p:cNvGrpSpPr>
              <p:nvPr/>
            </p:nvGrpSpPr>
            <p:grpSpPr bwMode="auto">
              <a:xfrm>
                <a:off x="454" y="1752"/>
                <a:ext cx="712" cy="1176"/>
                <a:chOff x="454" y="1752"/>
                <a:chExt cx="712" cy="1176"/>
              </a:xfrm>
            </p:grpSpPr>
            <p:sp>
              <p:nvSpPr>
                <p:cNvPr id="55570" name="Freeform 274"/>
                <p:cNvSpPr>
                  <a:spLocks/>
                </p:cNvSpPr>
                <p:nvPr/>
              </p:nvSpPr>
              <p:spPr bwMode="auto">
                <a:xfrm>
                  <a:off x="454" y="1752"/>
                  <a:ext cx="16" cy="1172"/>
                </a:xfrm>
                <a:custGeom>
                  <a:avLst/>
                  <a:gdLst/>
                  <a:ahLst/>
                  <a:cxnLst>
                    <a:cxn ang="0">
                      <a:pos x="0" y="0"/>
                    </a:cxn>
                    <a:cxn ang="0">
                      <a:pos x="0" y="1018"/>
                    </a:cxn>
                    <a:cxn ang="0">
                      <a:pos x="0" y="1172"/>
                    </a:cxn>
                    <a:cxn ang="0">
                      <a:pos x="16" y="1156"/>
                    </a:cxn>
                    <a:cxn ang="0">
                      <a:pos x="16" y="1018"/>
                    </a:cxn>
                    <a:cxn ang="0">
                      <a:pos x="16" y="0"/>
                    </a:cxn>
                    <a:cxn ang="0">
                      <a:pos x="0" y="0"/>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w="9525">
                  <a:noFill/>
                  <a:round/>
                  <a:headEnd/>
                  <a:tailEnd/>
                </a:ln>
              </p:spPr>
              <p:txBody>
                <a:bodyPr/>
                <a:lstStyle/>
                <a:p>
                  <a:endParaRPr lang="th-TH"/>
                </a:p>
              </p:txBody>
            </p:sp>
            <p:sp>
              <p:nvSpPr>
                <p:cNvPr id="55571" name="Freeform 275"/>
                <p:cNvSpPr>
                  <a:spLocks/>
                </p:cNvSpPr>
                <p:nvPr/>
              </p:nvSpPr>
              <p:spPr bwMode="auto">
                <a:xfrm>
                  <a:off x="458" y="2912"/>
                  <a:ext cx="708" cy="16"/>
                </a:xfrm>
                <a:custGeom>
                  <a:avLst/>
                  <a:gdLst/>
                  <a:ahLst/>
                  <a:cxnLst>
                    <a:cxn ang="0">
                      <a:pos x="358" y="1"/>
                    </a:cxn>
                    <a:cxn ang="0">
                      <a:pos x="24" y="1"/>
                    </a:cxn>
                    <a:cxn ang="0">
                      <a:pos x="8" y="1"/>
                    </a:cxn>
                    <a:cxn ang="0">
                      <a:pos x="0" y="8"/>
                    </a:cxn>
                    <a:cxn ang="0">
                      <a:pos x="24" y="8"/>
                    </a:cxn>
                    <a:cxn ang="0">
                      <a:pos x="358" y="8"/>
                    </a:cxn>
                    <a:cxn ang="0">
                      <a:pos x="358" y="0"/>
                    </a:cxn>
                    <a:cxn ang="0">
                      <a:pos x="358" y="1"/>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w="9525">
                  <a:noFill/>
                  <a:round/>
                  <a:headEnd/>
                  <a:tailEnd/>
                </a:ln>
              </p:spPr>
              <p:txBody>
                <a:bodyPr/>
                <a:lstStyle/>
                <a:p>
                  <a:endParaRPr lang="th-TH"/>
                </a:p>
              </p:txBody>
            </p:sp>
          </p:grpSp>
          <p:sp>
            <p:nvSpPr>
              <p:cNvPr id="55572" name="Freeform 276"/>
              <p:cNvSpPr>
                <a:spLocks noEditPoints="1"/>
              </p:cNvSpPr>
              <p:nvPr/>
            </p:nvSpPr>
            <p:spPr bwMode="auto">
              <a:xfrm>
                <a:off x="448" y="1746"/>
                <a:ext cx="724" cy="1188"/>
              </a:xfrm>
              <a:custGeom>
                <a:avLst/>
                <a:gdLst/>
                <a:ahLst/>
                <a:cxnLst>
                  <a:cxn ang="0">
                    <a:pos x="366" y="599"/>
                  </a:cxn>
                  <a:cxn ang="0">
                    <a:pos x="366" y="517"/>
                  </a:cxn>
                  <a:cxn ang="0">
                    <a:pos x="366" y="2"/>
                  </a:cxn>
                  <a:cxn ang="0">
                    <a:pos x="365" y="0"/>
                  </a:cxn>
                  <a:cxn ang="0">
                    <a:pos x="365" y="0"/>
                  </a:cxn>
                  <a:cxn ang="0">
                    <a:pos x="29" y="0"/>
                  </a:cxn>
                  <a:cxn ang="0">
                    <a:pos x="2" y="0"/>
                  </a:cxn>
                  <a:cxn ang="0">
                    <a:pos x="0" y="1"/>
                  </a:cxn>
                  <a:cxn ang="0">
                    <a:pos x="0" y="2"/>
                  </a:cxn>
                  <a:cxn ang="0">
                    <a:pos x="0" y="517"/>
                  </a:cxn>
                  <a:cxn ang="0">
                    <a:pos x="0" y="599"/>
                  </a:cxn>
                  <a:cxn ang="0">
                    <a:pos x="2" y="600"/>
                  </a:cxn>
                  <a:cxn ang="0">
                    <a:pos x="2" y="600"/>
                  </a:cxn>
                  <a:cxn ang="0">
                    <a:pos x="2" y="600"/>
                  </a:cxn>
                  <a:cxn ang="0">
                    <a:pos x="29" y="600"/>
                  </a:cxn>
                  <a:cxn ang="0">
                    <a:pos x="365" y="600"/>
                  </a:cxn>
                  <a:cxn ang="0">
                    <a:pos x="366" y="599"/>
                  </a:cxn>
                  <a:cxn ang="0">
                    <a:pos x="366" y="599"/>
                  </a:cxn>
                  <a:cxn ang="0">
                    <a:pos x="3" y="517"/>
                  </a:cxn>
                  <a:cxn ang="0">
                    <a:pos x="3" y="3"/>
                  </a:cxn>
                  <a:cxn ang="0">
                    <a:pos x="11" y="3"/>
                  </a:cxn>
                  <a:cxn ang="0">
                    <a:pos x="11" y="517"/>
                  </a:cxn>
                  <a:cxn ang="0">
                    <a:pos x="11" y="587"/>
                  </a:cxn>
                  <a:cxn ang="0">
                    <a:pos x="3" y="595"/>
                  </a:cxn>
                  <a:cxn ang="0">
                    <a:pos x="3" y="517"/>
                  </a:cxn>
                  <a:cxn ang="0">
                    <a:pos x="363" y="597"/>
                  </a:cxn>
                  <a:cxn ang="0">
                    <a:pos x="29" y="597"/>
                  </a:cxn>
                  <a:cxn ang="0">
                    <a:pos x="5" y="597"/>
                  </a:cxn>
                  <a:cxn ang="0">
                    <a:pos x="13" y="590"/>
                  </a:cxn>
                  <a:cxn ang="0">
                    <a:pos x="29" y="590"/>
                  </a:cxn>
                  <a:cxn ang="0">
                    <a:pos x="363" y="590"/>
                  </a:cxn>
                  <a:cxn ang="0">
                    <a:pos x="363" y="589"/>
                  </a:cxn>
                  <a:cxn ang="0">
                    <a:pos x="363" y="597"/>
                  </a:cxn>
                  <a:cxn ang="0">
                    <a:pos x="363" y="517"/>
                  </a:cxn>
                  <a:cxn ang="0">
                    <a:pos x="363" y="587"/>
                  </a:cxn>
                  <a:cxn ang="0">
                    <a:pos x="363" y="587"/>
                  </a:cxn>
                  <a:cxn ang="0">
                    <a:pos x="29" y="587"/>
                  </a:cxn>
                  <a:cxn ang="0">
                    <a:pos x="14" y="587"/>
                  </a:cxn>
                  <a:cxn ang="0">
                    <a:pos x="14" y="517"/>
                  </a:cxn>
                  <a:cxn ang="0">
                    <a:pos x="14" y="3"/>
                  </a:cxn>
                  <a:cxn ang="0">
                    <a:pos x="29" y="3"/>
                  </a:cxn>
                  <a:cxn ang="0">
                    <a:pos x="363" y="3"/>
                  </a:cxn>
                  <a:cxn ang="0">
                    <a:pos x="363" y="517"/>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w="9525">
                <a:noFill/>
                <a:round/>
                <a:headEnd/>
                <a:tailEnd/>
              </a:ln>
            </p:spPr>
            <p:txBody>
              <a:bodyPr/>
              <a:lstStyle/>
              <a:p>
                <a:endParaRPr lang="th-TH"/>
              </a:p>
            </p:txBody>
          </p:sp>
        </p:grpSp>
        <p:grpSp>
          <p:nvGrpSpPr>
            <p:cNvPr id="55473" name="Group 277"/>
            <p:cNvGrpSpPr>
              <a:grpSpLocks/>
            </p:cNvGrpSpPr>
            <p:nvPr/>
          </p:nvGrpSpPr>
          <p:grpSpPr bwMode="auto">
            <a:xfrm>
              <a:off x="1225" y="1744"/>
              <a:ext cx="734" cy="1200"/>
              <a:chOff x="448" y="1746"/>
              <a:chExt cx="724" cy="1188"/>
            </a:xfrm>
          </p:grpSpPr>
          <p:grpSp>
            <p:nvGrpSpPr>
              <p:cNvPr id="55476" name="Group 278"/>
              <p:cNvGrpSpPr>
                <a:grpSpLocks/>
              </p:cNvGrpSpPr>
              <p:nvPr/>
            </p:nvGrpSpPr>
            <p:grpSpPr bwMode="auto">
              <a:xfrm>
                <a:off x="454" y="1752"/>
                <a:ext cx="712" cy="1176"/>
                <a:chOff x="454" y="1752"/>
                <a:chExt cx="712" cy="1176"/>
              </a:xfrm>
            </p:grpSpPr>
            <p:sp>
              <p:nvSpPr>
                <p:cNvPr id="55575" name="Freeform 279"/>
                <p:cNvSpPr>
                  <a:spLocks/>
                </p:cNvSpPr>
                <p:nvPr/>
              </p:nvSpPr>
              <p:spPr bwMode="auto">
                <a:xfrm>
                  <a:off x="454" y="1752"/>
                  <a:ext cx="16" cy="1172"/>
                </a:xfrm>
                <a:custGeom>
                  <a:avLst/>
                  <a:gdLst/>
                  <a:ahLst/>
                  <a:cxnLst>
                    <a:cxn ang="0">
                      <a:pos x="0" y="0"/>
                    </a:cxn>
                    <a:cxn ang="0">
                      <a:pos x="0" y="1018"/>
                    </a:cxn>
                    <a:cxn ang="0">
                      <a:pos x="0" y="1172"/>
                    </a:cxn>
                    <a:cxn ang="0">
                      <a:pos x="16" y="1156"/>
                    </a:cxn>
                    <a:cxn ang="0">
                      <a:pos x="16" y="1018"/>
                    </a:cxn>
                    <a:cxn ang="0">
                      <a:pos x="16" y="0"/>
                    </a:cxn>
                    <a:cxn ang="0">
                      <a:pos x="0" y="0"/>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w="9525">
                  <a:noFill/>
                  <a:round/>
                  <a:headEnd/>
                  <a:tailEnd/>
                </a:ln>
              </p:spPr>
              <p:txBody>
                <a:bodyPr/>
                <a:lstStyle/>
                <a:p>
                  <a:endParaRPr lang="th-TH"/>
                </a:p>
              </p:txBody>
            </p:sp>
            <p:sp>
              <p:nvSpPr>
                <p:cNvPr id="55576" name="Freeform 280"/>
                <p:cNvSpPr>
                  <a:spLocks/>
                </p:cNvSpPr>
                <p:nvPr/>
              </p:nvSpPr>
              <p:spPr bwMode="auto">
                <a:xfrm>
                  <a:off x="458" y="2912"/>
                  <a:ext cx="708" cy="16"/>
                </a:xfrm>
                <a:custGeom>
                  <a:avLst/>
                  <a:gdLst/>
                  <a:ahLst/>
                  <a:cxnLst>
                    <a:cxn ang="0">
                      <a:pos x="358" y="1"/>
                    </a:cxn>
                    <a:cxn ang="0">
                      <a:pos x="24" y="1"/>
                    </a:cxn>
                    <a:cxn ang="0">
                      <a:pos x="8" y="1"/>
                    </a:cxn>
                    <a:cxn ang="0">
                      <a:pos x="0" y="8"/>
                    </a:cxn>
                    <a:cxn ang="0">
                      <a:pos x="24" y="8"/>
                    </a:cxn>
                    <a:cxn ang="0">
                      <a:pos x="358" y="8"/>
                    </a:cxn>
                    <a:cxn ang="0">
                      <a:pos x="358" y="0"/>
                    </a:cxn>
                    <a:cxn ang="0">
                      <a:pos x="358" y="1"/>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w="9525">
                  <a:noFill/>
                  <a:round/>
                  <a:headEnd/>
                  <a:tailEnd/>
                </a:ln>
              </p:spPr>
              <p:txBody>
                <a:bodyPr/>
                <a:lstStyle/>
                <a:p>
                  <a:endParaRPr lang="th-TH"/>
                </a:p>
              </p:txBody>
            </p:sp>
          </p:grpSp>
          <p:sp>
            <p:nvSpPr>
              <p:cNvPr id="55577" name="Freeform 281"/>
              <p:cNvSpPr>
                <a:spLocks noEditPoints="1"/>
              </p:cNvSpPr>
              <p:nvPr/>
            </p:nvSpPr>
            <p:spPr bwMode="auto">
              <a:xfrm>
                <a:off x="448" y="1746"/>
                <a:ext cx="724" cy="1188"/>
              </a:xfrm>
              <a:custGeom>
                <a:avLst/>
                <a:gdLst/>
                <a:ahLst/>
                <a:cxnLst>
                  <a:cxn ang="0">
                    <a:pos x="366" y="599"/>
                  </a:cxn>
                  <a:cxn ang="0">
                    <a:pos x="366" y="517"/>
                  </a:cxn>
                  <a:cxn ang="0">
                    <a:pos x="366" y="2"/>
                  </a:cxn>
                  <a:cxn ang="0">
                    <a:pos x="365" y="0"/>
                  </a:cxn>
                  <a:cxn ang="0">
                    <a:pos x="365" y="0"/>
                  </a:cxn>
                  <a:cxn ang="0">
                    <a:pos x="29" y="0"/>
                  </a:cxn>
                  <a:cxn ang="0">
                    <a:pos x="2" y="0"/>
                  </a:cxn>
                  <a:cxn ang="0">
                    <a:pos x="0" y="1"/>
                  </a:cxn>
                  <a:cxn ang="0">
                    <a:pos x="0" y="2"/>
                  </a:cxn>
                  <a:cxn ang="0">
                    <a:pos x="0" y="517"/>
                  </a:cxn>
                  <a:cxn ang="0">
                    <a:pos x="0" y="599"/>
                  </a:cxn>
                  <a:cxn ang="0">
                    <a:pos x="2" y="600"/>
                  </a:cxn>
                  <a:cxn ang="0">
                    <a:pos x="2" y="600"/>
                  </a:cxn>
                  <a:cxn ang="0">
                    <a:pos x="2" y="600"/>
                  </a:cxn>
                  <a:cxn ang="0">
                    <a:pos x="29" y="600"/>
                  </a:cxn>
                  <a:cxn ang="0">
                    <a:pos x="365" y="600"/>
                  </a:cxn>
                  <a:cxn ang="0">
                    <a:pos x="366" y="599"/>
                  </a:cxn>
                  <a:cxn ang="0">
                    <a:pos x="366" y="599"/>
                  </a:cxn>
                  <a:cxn ang="0">
                    <a:pos x="3" y="517"/>
                  </a:cxn>
                  <a:cxn ang="0">
                    <a:pos x="3" y="3"/>
                  </a:cxn>
                  <a:cxn ang="0">
                    <a:pos x="11" y="3"/>
                  </a:cxn>
                  <a:cxn ang="0">
                    <a:pos x="11" y="517"/>
                  </a:cxn>
                  <a:cxn ang="0">
                    <a:pos x="11" y="587"/>
                  </a:cxn>
                  <a:cxn ang="0">
                    <a:pos x="3" y="595"/>
                  </a:cxn>
                  <a:cxn ang="0">
                    <a:pos x="3" y="517"/>
                  </a:cxn>
                  <a:cxn ang="0">
                    <a:pos x="363" y="597"/>
                  </a:cxn>
                  <a:cxn ang="0">
                    <a:pos x="29" y="597"/>
                  </a:cxn>
                  <a:cxn ang="0">
                    <a:pos x="5" y="597"/>
                  </a:cxn>
                  <a:cxn ang="0">
                    <a:pos x="13" y="590"/>
                  </a:cxn>
                  <a:cxn ang="0">
                    <a:pos x="29" y="590"/>
                  </a:cxn>
                  <a:cxn ang="0">
                    <a:pos x="363" y="590"/>
                  </a:cxn>
                  <a:cxn ang="0">
                    <a:pos x="363" y="589"/>
                  </a:cxn>
                  <a:cxn ang="0">
                    <a:pos x="363" y="597"/>
                  </a:cxn>
                  <a:cxn ang="0">
                    <a:pos x="363" y="517"/>
                  </a:cxn>
                  <a:cxn ang="0">
                    <a:pos x="363" y="587"/>
                  </a:cxn>
                  <a:cxn ang="0">
                    <a:pos x="363" y="587"/>
                  </a:cxn>
                  <a:cxn ang="0">
                    <a:pos x="29" y="587"/>
                  </a:cxn>
                  <a:cxn ang="0">
                    <a:pos x="14" y="587"/>
                  </a:cxn>
                  <a:cxn ang="0">
                    <a:pos x="14" y="517"/>
                  </a:cxn>
                  <a:cxn ang="0">
                    <a:pos x="14" y="3"/>
                  </a:cxn>
                  <a:cxn ang="0">
                    <a:pos x="29" y="3"/>
                  </a:cxn>
                  <a:cxn ang="0">
                    <a:pos x="363" y="3"/>
                  </a:cxn>
                  <a:cxn ang="0">
                    <a:pos x="363" y="517"/>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w="9525">
                <a:noFill/>
                <a:round/>
                <a:headEnd/>
                <a:tailEnd/>
              </a:ln>
            </p:spPr>
            <p:txBody>
              <a:bodyPr/>
              <a:lstStyle/>
              <a:p>
                <a:endParaRPr lang="th-TH"/>
              </a:p>
            </p:txBody>
          </p:sp>
        </p:grpSp>
        <p:grpSp>
          <p:nvGrpSpPr>
            <p:cNvPr id="55479" name="Group 282"/>
            <p:cNvGrpSpPr>
              <a:grpSpLocks/>
            </p:cNvGrpSpPr>
            <p:nvPr/>
          </p:nvGrpSpPr>
          <p:grpSpPr bwMode="auto">
            <a:xfrm flipH="1">
              <a:off x="4581" y="1744"/>
              <a:ext cx="734" cy="1200"/>
              <a:chOff x="448" y="1746"/>
              <a:chExt cx="724" cy="1188"/>
            </a:xfrm>
          </p:grpSpPr>
          <p:grpSp>
            <p:nvGrpSpPr>
              <p:cNvPr id="55482" name="Group 283"/>
              <p:cNvGrpSpPr>
                <a:grpSpLocks/>
              </p:cNvGrpSpPr>
              <p:nvPr/>
            </p:nvGrpSpPr>
            <p:grpSpPr bwMode="auto">
              <a:xfrm>
                <a:off x="454" y="1752"/>
                <a:ext cx="712" cy="1176"/>
                <a:chOff x="454" y="1752"/>
                <a:chExt cx="712" cy="1176"/>
              </a:xfrm>
            </p:grpSpPr>
            <p:sp>
              <p:nvSpPr>
                <p:cNvPr id="55580" name="Freeform 284"/>
                <p:cNvSpPr>
                  <a:spLocks/>
                </p:cNvSpPr>
                <p:nvPr/>
              </p:nvSpPr>
              <p:spPr bwMode="auto">
                <a:xfrm>
                  <a:off x="454" y="1752"/>
                  <a:ext cx="16" cy="1172"/>
                </a:xfrm>
                <a:custGeom>
                  <a:avLst/>
                  <a:gdLst/>
                  <a:ahLst/>
                  <a:cxnLst>
                    <a:cxn ang="0">
                      <a:pos x="0" y="0"/>
                    </a:cxn>
                    <a:cxn ang="0">
                      <a:pos x="0" y="1018"/>
                    </a:cxn>
                    <a:cxn ang="0">
                      <a:pos x="0" y="1172"/>
                    </a:cxn>
                    <a:cxn ang="0">
                      <a:pos x="16" y="1156"/>
                    </a:cxn>
                    <a:cxn ang="0">
                      <a:pos x="16" y="1018"/>
                    </a:cxn>
                    <a:cxn ang="0">
                      <a:pos x="16" y="0"/>
                    </a:cxn>
                    <a:cxn ang="0">
                      <a:pos x="0" y="0"/>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w="9525">
                  <a:noFill/>
                  <a:round/>
                  <a:headEnd/>
                  <a:tailEnd/>
                </a:ln>
              </p:spPr>
              <p:txBody>
                <a:bodyPr/>
                <a:lstStyle/>
                <a:p>
                  <a:endParaRPr lang="th-TH"/>
                </a:p>
              </p:txBody>
            </p:sp>
            <p:sp>
              <p:nvSpPr>
                <p:cNvPr id="55581" name="Freeform 285"/>
                <p:cNvSpPr>
                  <a:spLocks/>
                </p:cNvSpPr>
                <p:nvPr/>
              </p:nvSpPr>
              <p:spPr bwMode="auto">
                <a:xfrm>
                  <a:off x="458" y="2912"/>
                  <a:ext cx="708" cy="16"/>
                </a:xfrm>
                <a:custGeom>
                  <a:avLst/>
                  <a:gdLst/>
                  <a:ahLst/>
                  <a:cxnLst>
                    <a:cxn ang="0">
                      <a:pos x="358" y="1"/>
                    </a:cxn>
                    <a:cxn ang="0">
                      <a:pos x="24" y="1"/>
                    </a:cxn>
                    <a:cxn ang="0">
                      <a:pos x="8" y="1"/>
                    </a:cxn>
                    <a:cxn ang="0">
                      <a:pos x="0" y="8"/>
                    </a:cxn>
                    <a:cxn ang="0">
                      <a:pos x="24" y="8"/>
                    </a:cxn>
                    <a:cxn ang="0">
                      <a:pos x="358" y="8"/>
                    </a:cxn>
                    <a:cxn ang="0">
                      <a:pos x="358" y="0"/>
                    </a:cxn>
                    <a:cxn ang="0">
                      <a:pos x="358" y="1"/>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w="9525">
                  <a:noFill/>
                  <a:round/>
                  <a:headEnd/>
                  <a:tailEnd/>
                </a:ln>
              </p:spPr>
              <p:txBody>
                <a:bodyPr/>
                <a:lstStyle/>
                <a:p>
                  <a:endParaRPr lang="th-TH"/>
                </a:p>
              </p:txBody>
            </p:sp>
          </p:grpSp>
          <p:sp>
            <p:nvSpPr>
              <p:cNvPr id="55582" name="Freeform 286"/>
              <p:cNvSpPr>
                <a:spLocks noEditPoints="1"/>
              </p:cNvSpPr>
              <p:nvPr/>
            </p:nvSpPr>
            <p:spPr bwMode="auto">
              <a:xfrm>
                <a:off x="448" y="1746"/>
                <a:ext cx="724" cy="1188"/>
              </a:xfrm>
              <a:custGeom>
                <a:avLst/>
                <a:gdLst/>
                <a:ahLst/>
                <a:cxnLst>
                  <a:cxn ang="0">
                    <a:pos x="366" y="599"/>
                  </a:cxn>
                  <a:cxn ang="0">
                    <a:pos x="366" y="517"/>
                  </a:cxn>
                  <a:cxn ang="0">
                    <a:pos x="366" y="2"/>
                  </a:cxn>
                  <a:cxn ang="0">
                    <a:pos x="365" y="0"/>
                  </a:cxn>
                  <a:cxn ang="0">
                    <a:pos x="365" y="0"/>
                  </a:cxn>
                  <a:cxn ang="0">
                    <a:pos x="29" y="0"/>
                  </a:cxn>
                  <a:cxn ang="0">
                    <a:pos x="2" y="0"/>
                  </a:cxn>
                  <a:cxn ang="0">
                    <a:pos x="0" y="1"/>
                  </a:cxn>
                  <a:cxn ang="0">
                    <a:pos x="0" y="2"/>
                  </a:cxn>
                  <a:cxn ang="0">
                    <a:pos x="0" y="517"/>
                  </a:cxn>
                  <a:cxn ang="0">
                    <a:pos x="0" y="599"/>
                  </a:cxn>
                  <a:cxn ang="0">
                    <a:pos x="2" y="600"/>
                  </a:cxn>
                  <a:cxn ang="0">
                    <a:pos x="2" y="600"/>
                  </a:cxn>
                  <a:cxn ang="0">
                    <a:pos x="2" y="600"/>
                  </a:cxn>
                  <a:cxn ang="0">
                    <a:pos x="29" y="600"/>
                  </a:cxn>
                  <a:cxn ang="0">
                    <a:pos x="365" y="600"/>
                  </a:cxn>
                  <a:cxn ang="0">
                    <a:pos x="366" y="599"/>
                  </a:cxn>
                  <a:cxn ang="0">
                    <a:pos x="366" y="599"/>
                  </a:cxn>
                  <a:cxn ang="0">
                    <a:pos x="3" y="517"/>
                  </a:cxn>
                  <a:cxn ang="0">
                    <a:pos x="3" y="3"/>
                  </a:cxn>
                  <a:cxn ang="0">
                    <a:pos x="11" y="3"/>
                  </a:cxn>
                  <a:cxn ang="0">
                    <a:pos x="11" y="517"/>
                  </a:cxn>
                  <a:cxn ang="0">
                    <a:pos x="11" y="587"/>
                  </a:cxn>
                  <a:cxn ang="0">
                    <a:pos x="3" y="595"/>
                  </a:cxn>
                  <a:cxn ang="0">
                    <a:pos x="3" y="517"/>
                  </a:cxn>
                  <a:cxn ang="0">
                    <a:pos x="363" y="597"/>
                  </a:cxn>
                  <a:cxn ang="0">
                    <a:pos x="29" y="597"/>
                  </a:cxn>
                  <a:cxn ang="0">
                    <a:pos x="5" y="597"/>
                  </a:cxn>
                  <a:cxn ang="0">
                    <a:pos x="13" y="590"/>
                  </a:cxn>
                  <a:cxn ang="0">
                    <a:pos x="29" y="590"/>
                  </a:cxn>
                  <a:cxn ang="0">
                    <a:pos x="363" y="590"/>
                  </a:cxn>
                  <a:cxn ang="0">
                    <a:pos x="363" y="589"/>
                  </a:cxn>
                  <a:cxn ang="0">
                    <a:pos x="363" y="597"/>
                  </a:cxn>
                  <a:cxn ang="0">
                    <a:pos x="363" y="517"/>
                  </a:cxn>
                  <a:cxn ang="0">
                    <a:pos x="363" y="587"/>
                  </a:cxn>
                  <a:cxn ang="0">
                    <a:pos x="363" y="587"/>
                  </a:cxn>
                  <a:cxn ang="0">
                    <a:pos x="29" y="587"/>
                  </a:cxn>
                  <a:cxn ang="0">
                    <a:pos x="14" y="587"/>
                  </a:cxn>
                  <a:cxn ang="0">
                    <a:pos x="14" y="517"/>
                  </a:cxn>
                  <a:cxn ang="0">
                    <a:pos x="14" y="3"/>
                  </a:cxn>
                  <a:cxn ang="0">
                    <a:pos x="29" y="3"/>
                  </a:cxn>
                  <a:cxn ang="0">
                    <a:pos x="363" y="3"/>
                  </a:cxn>
                  <a:cxn ang="0">
                    <a:pos x="363" y="517"/>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w="9525">
                <a:noFill/>
                <a:round/>
                <a:headEnd/>
                <a:tailEnd/>
              </a:ln>
            </p:spPr>
            <p:txBody>
              <a:bodyPr/>
              <a:lstStyle/>
              <a:p>
                <a:endParaRPr lang="th-TH"/>
              </a:p>
            </p:txBody>
          </p:sp>
        </p:grpSp>
        <p:grpSp>
          <p:nvGrpSpPr>
            <p:cNvPr id="55485" name="Group 287"/>
            <p:cNvGrpSpPr>
              <a:grpSpLocks/>
            </p:cNvGrpSpPr>
            <p:nvPr/>
          </p:nvGrpSpPr>
          <p:grpSpPr bwMode="auto">
            <a:xfrm flipH="1">
              <a:off x="3799" y="1744"/>
              <a:ext cx="734" cy="1200"/>
              <a:chOff x="448" y="1746"/>
              <a:chExt cx="724" cy="1188"/>
            </a:xfrm>
          </p:grpSpPr>
          <p:grpSp>
            <p:nvGrpSpPr>
              <p:cNvPr id="55488" name="Group 288"/>
              <p:cNvGrpSpPr>
                <a:grpSpLocks/>
              </p:cNvGrpSpPr>
              <p:nvPr/>
            </p:nvGrpSpPr>
            <p:grpSpPr bwMode="auto">
              <a:xfrm>
                <a:off x="454" y="1752"/>
                <a:ext cx="712" cy="1176"/>
                <a:chOff x="454" y="1752"/>
                <a:chExt cx="712" cy="1176"/>
              </a:xfrm>
            </p:grpSpPr>
            <p:sp>
              <p:nvSpPr>
                <p:cNvPr id="55585" name="Freeform 289"/>
                <p:cNvSpPr>
                  <a:spLocks/>
                </p:cNvSpPr>
                <p:nvPr/>
              </p:nvSpPr>
              <p:spPr bwMode="auto">
                <a:xfrm>
                  <a:off x="454" y="1752"/>
                  <a:ext cx="16" cy="1172"/>
                </a:xfrm>
                <a:custGeom>
                  <a:avLst/>
                  <a:gdLst/>
                  <a:ahLst/>
                  <a:cxnLst>
                    <a:cxn ang="0">
                      <a:pos x="0" y="0"/>
                    </a:cxn>
                    <a:cxn ang="0">
                      <a:pos x="0" y="1018"/>
                    </a:cxn>
                    <a:cxn ang="0">
                      <a:pos x="0" y="1172"/>
                    </a:cxn>
                    <a:cxn ang="0">
                      <a:pos x="16" y="1156"/>
                    </a:cxn>
                    <a:cxn ang="0">
                      <a:pos x="16" y="1018"/>
                    </a:cxn>
                    <a:cxn ang="0">
                      <a:pos x="16" y="0"/>
                    </a:cxn>
                    <a:cxn ang="0">
                      <a:pos x="0" y="0"/>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w="9525">
                  <a:noFill/>
                  <a:round/>
                  <a:headEnd/>
                  <a:tailEnd/>
                </a:ln>
              </p:spPr>
              <p:txBody>
                <a:bodyPr/>
                <a:lstStyle/>
                <a:p>
                  <a:endParaRPr lang="th-TH"/>
                </a:p>
              </p:txBody>
            </p:sp>
            <p:sp>
              <p:nvSpPr>
                <p:cNvPr id="55586" name="Freeform 290"/>
                <p:cNvSpPr>
                  <a:spLocks/>
                </p:cNvSpPr>
                <p:nvPr/>
              </p:nvSpPr>
              <p:spPr bwMode="auto">
                <a:xfrm>
                  <a:off x="458" y="2912"/>
                  <a:ext cx="708" cy="16"/>
                </a:xfrm>
                <a:custGeom>
                  <a:avLst/>
                  <a:gdLst/>
                  <a:ahLst/>
                  <a:cxnLst>
                    <a:cxn ang="0">
                      <a:pos x="358" y="1"/>
                    </a:cxn>
                    <a:cxn ang="0">
                      <a:pos x="24" y="1"/>
                    </a:cxn>
                    <a:cxn ang="0">
                      <a:pos x="8" y="1"/>
                    </a:cxn>
                    <a:cxn ang="0">
                      <a:pos x="0" y="8"/>
                    </a:cxn>
                    <a:cxn ang="0">
                      <a:pos x="24" y="8"/>
                    </a:cxn>
                    <a:cxn ang="0">
                      <a:pos x="358" y="8"/>
                    </a:cxn>
                    <a:cxn ang="0">
                      <a:pos x="358" y="0"/>
                    </a:cxn>
                    <a:cxn ang="0">
                      <a:pos x="358" y="1"/>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w="9525">
                  <a:noFill/>
                  <a:round/>
                  <a:headEnd/>
                  <a:tailEnd/>
                </a:ln>
              </p:spPr>
              <p:txBody>
                <a:bodyPr/>
                <a:lstStyle/>
                <a:p>
                  <a:endParaRPr lang="th-TH"/>
                </a:p>
              </p:txBody>
            </p:sp>
          </p:grpSp>
          <p:sp>
            <p:nvSpPr>
              <p:cNvPr id="55587" name="Freeform 291"/>
              <p:cNvSpPr>
                <a:spLocks noEditPoints="1"/>
              </p:cNvSpPr>
              <p:nvPr/>
            </p:nvSpPr>
            <p:spPr bwMode="auto">
              <a:xfrm>
                <a:off x="448" y="1746"/>
                <a:ext cx="724" cy="1188"/>
              </a:xfrm>
              <a:custGeom>
                <a:avLst/>
                <a:gdLst/>
                <a:ahLst/>
                <a:cxnLst>
                  <a:cxn ang="0">
                    <a:pos x="366" y="599"/>
                  </a:cxn>
                  <a:cxn ang="0">
                    <a:pos x="366" y="517"/>
                  </a:cxn>
                  <a:cxn ang="0">
                    <a:pos x="366" y="2"/>
                  </a:cxn>
                  <a:cxn ang="0">
                    <a:pos x="365" y="0"/>
                  </a:cxn>
                  <a:cxn ang="0">
                    <a:pos x="365" y="0"/>
                  </a:cxn>
                  <a:cxn ang="0">
                    <a:pos x="29" y="0"/>
                  </a:cxn>
                  <a:cxn ang="0">
                    <a:pos x="2" y="0"/>
                  </a:cxn>
                  <a:cxn ang="0">
                    <a:pos x="0" y="1"/>
                  </a:cxn>
                  <a:cxn ang="0">
                    <a:pos x="0" y="2"/>
                  </a:cxn>
                  <a:cxn ang="0">
                    <a:pos x="0" y="517"/>
                  </a:cxn>
                  <a:cxn ang="0">
                    <a:pos x="0" y="599"/>
                  </a:cxn>
                  <a:cxn ang="0">
                    <a:pos x="2" y="600"/>
                  </a:cxn>
                  <a:cxn ang="0">
                    <a:pos x="2" y="600"/>
                  </a:cxn>
                  <a:cxn ang="0">
                    <a:pos x="2" y="600"/>
                  </a:cxn>
                  <a:cxn ang="0">
                    <a:pos x="29" y="600"/>
                  </a:cxn>
                  <a:cxn ang="0">
                    <a:pos x="365" y="600"/>
                  </a:cxn>
                  <a:cxn ang="0">
                    <a:pos x="366" y="599"/>
                  </a:cxn>
                  <a:cxn ang="0">
                    <a:pos x="366" y="599"/>
                  </a:cxn>
                  <a:cxn ang="0">
                    <a:pos x="3" y="517"/>
                  </a:cxn>
                  <a:cxn ang="0">
                    <a:pos x="3" y="3"/>
                  </a:cxn>
                  <a:cxn ang="0">
                    <a:pos x="11" y="3"/>
                  </a:cxn>
                  <a:cxn ang="0">
                    <a:pos x="11" y="517"/>
                  </a:cxn>
                  <a:cxn ang="0">
                    <a:pos x="11" y="587"/>
                  </a:cxn>
                  <a:cxn ang="0">
                    <a:pos x="3" y="595"/>
                  </a:cxn>
                  <a:cxn ang="0">
                    <a:pos x="3" y="517"/>
                  </a:cxn>
                  <a:cxn ang="0">
                    <a:pos x="363" y="597"/>
                  </a:cxn>
                  <a:cxn ang="0">
                    <a:pos x="29" y="597"/>
                  </a:cxn>
                  <a:cxn ang="0">
                    <a:pos x="5" y="597"/>
                  </a:cxn>
                  <a:cxn ang="0">
                    <a:pos x="13" y="590"/>
                  </a:cxn>
                  <a:cxn ang="0">
                    <a:pos x="29" y="590"/>
                  </a:cxn>
                  <a:cxn ang="0">
                    <a:pos x="363" y="590"/>
                  </a:cxn>
                  <a:cxn ang="0">
                    <a:pos x="363" y="589"/>
                  </a:cxn>
                  <a:cxn ang="0">
                    <a:pos x="363" y="597"/>
                  </a:cxn>
                  <a:cxn ang="0">
                    <a:pos x="363" y="517"/>
                  </a:cxn>
                  <a:cxn ang="0">
                    <a:pos x="363" y="587"/>
                  </a:cxn>
                  <a:cxn ang="0">
                    <a:pos x="363" y="587"/>
                  </a:cxn>
                  <a:cxn ang="0">
                    <a:pos x="29" y="587"/>
                  </a:cxn>
                  <a:cxn ang="0">
                    <a:pos x="14" y="587"/>
                  </a:cxn>
                  <a:cxn ang="0">
                    <a:pos x="14" y="517"/>
                  </a:cxn>
                  <a:cxn ang="0">
                    <a:pos x="14" y="3"/>
                  </a:cxn>
                  <a:cxn ang="0">
                    <a:pos x="29" y="3"/>
                  </a:cxn>
                  <a:cxn ang="0">
                    <a:pos x="363" y="3"/>
                  </a:cxn>
                  <a:cxn ang="0">
                    <a:pos x="363" y="517"/>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w="9525">
                <a:noFill/>
                <a:round/>
                <a:headEnd/>
                <a:tailEnd/>
              </a:ln>
            </p:spPr>
            <p:txBody>
              <a:bodyPr/>
              <a:lstStyle/>
              <a:p>
                <a:endParaRPr lang="th-TH"/>
              </a:p>
            </p:txBody>
          </p:sp>
        </p:grpSp>
        <p:sp>
          <p:nvSpPr>
            <p:cNvPr id="55588" name="Rectangle 292"/>
            <p:cNvSpPr>
              <a:spLocks noChangeArrowheads="1"/>
            </p:cNvSpPr>
            <p:nvPr/>
          </p:nvSpPr>
          <p:spPr bwMode="auto">
            <a:xfrm>
              <a:off x="2126" y="2922"/>
              <a:ext cx="726" cy="22"/>
            </a:xfrm>
            <a:prstGeom prst="rect">
              <a:avLst/>
            </a:prstGeom>
            <a:solidFill>
              <a:srgbClr val="4D4D4D"/>
            </a:solidFill>
            <a:ln w="11430">
              <a:solidFill>
                <a:srgbClr val="1C1C1C"/>
              </a:solidFill>
              <a:miter lim="800000"/>
              <a:headEnd/>
              <a:tailEnd/>
            </a:ln>
            <a:effectLst/>
          </p:spPr>
          <p:txBody>
            <a:bodyPr wrap="none" anchor="ctr"/>
            <a:lstStyle/>
            <a:p>
              <a:endParaRPr lang="th-TH"/>
            </a:p>
          </p:txBody>
        </p:sp>
        <p:sp>
          <p:nvSpPr>
            <p:cNvPr id="55589" name="Rectangle 293"/>
            <p:cNvSpPr>
              <a:spLocks noChangeArrowheads="1"/>
            </p:cNvSpPr>
            <p:nvPr/>
          </p:nvSpPr>
          <p:spPr bwMode="auto">
            <a:xfrm>
              <a:off x="2909" y="2922"/>
              <a:ext cx="726" cy="22"/>
            </a:xfrm>
            <a:prstGeom prst="rect">
              <a:avLst/>
            </a:prstGeom>
            <a:solidFill>
              <a:srgbClr val="4D4D4D"/>
            </a:solidFill>
            <a:ln w="11430">
              <a:solidFill>
                <a:srgbClr val="1C1C1C"/>
              </a:solidFill>
              <a:miter lim="800000"/>
              <a:headEnd/>
              <a:tailEnd/>
            </a:ln>
            <a:effectLst/>
          </p:spPr>
          <p:txBody>
            <a:bodyPr wrap="none" anchor="ctr"/>
            <a:lstStyle/>
            <a:p>
              <a:endParaRPr lang="th-TH"/>
            </a:p>
          </p:txBody>
        </p:sp>
      </p:grpSp>
      <p:sp>
        <p:nvSpPr>
          <p:cNvPr id="55558" name="Text Box 262"/>
          <p:cNvSpPr txBox="1">
            <a:spLocks noChangeArrowheads="1"/>
          </p:cNvSpPr>
          <p:nvPr/>
        </p:nvSpPr>
        <p:spPr bwMode="auto">
          <a:xfrm>
            <a:off x="2303463" y="533546"/>
            <a:ext cx="4629150" cy="1200329"/>
          </a:xfrm>
          <a:prstGeom prst="rect">
            <a:avLst/>
          </a:prstGeom>
          <a:noFill/>
          <a:ln w="9525">
            <a:noFill/>
            <a:miter lim="800000"/>
            <a:headEnd/>
            <a:tailEnd/>
          </a:ln>
          <a:effectLst/>
        </p:spPr>
        <p:txBody>
          <a:bodyPr anchor="ctr">
            <a:spAutoFit/>
          </a:bodyPr>
          <a:lstStyle/>
          <a:p>
            <a:pPr algn="ctr">
              <a:spcBef>
                <a:spcPct val="50000"/>
              </a:spcBef>
            </a:pPr>
            <a:r>
              <a:rPr lang="en-US" sz="7200" b="1" dirty="0" smtClean="0">
                <a:solidFill>
                  <a:srgbClr val="00053F"/>
                </a:solidFill>
              </a:rPr>
              <a:t>PRE-TEST</a:t>
            </a:r>
            <a:endParaRPr lang="en-GB" sz="7200" b="1" dirty="0">
              <a:solidFill>
                <a:srgbClr val="00053F"/>
              </a:solidFill>
            </a:endParaRPr>
          </a:p>
        </p:txBody>
      </p:sp>
      <p:sp>
        <p:nvSpPr>
          <p:cNvPr id="55334" name="AutoShape 38"/>
          <p:cNvSpPr>
            <a:spLocks noChangeArrowheads="1"/>
          </p:cNvSpPr>
          <p:nvPr/>
        </p:nvSpPr>
        <p:spPr bwMode="auto">
          <a:xfrm flipV="1">
            <a:off x="447675" y="5942781"/>
            <a:ext cx="8248650" cy="1077913"/>
          </a:xfrm>
          <a:prstGeom prst="roundRect">
            <a:avLst>
              <a:gd name="adj" fmla="val 22824"/>
            </a:avLst>
          </a:prstGeom>
          <a:gradFill rotWithShape="1">
            <a:gsLst>
              <a:gs pos="0">
                <a:schemeClr val="tx2">
                  <a:gamma/>
                  <a:tint val="73725"/>
                  <a:invGamma/>
                  <a:alpha val="0"/>
                </a:schemeClr>
              </a:gs>
              <a:gs pos="100000">
                <a:schemeClr val="tx2">
                  <a:alpha val="16000"/>
                </a:schemeClr>
              </a:gs>
            </a:gsLst>
            <a:lin ang="5400000" scaled="1"/>
          </a:gradFill>
          <a:ln w="9525">
            <a:noFill/>
            <a:round/>
            <a:headEnd/>
            <a:tailEnd/>
          </a:ln>
          <a:effectLst/>
        </p:spPr>
        <p:txBody>
          <a:bodyPr rot="10800000" wrap="none" anchor="ctr"/>
          <a:lstStyle/>
          <a:p>
            <a:pPr algn="ctr"/>
            <a:endParaRPr lang="en-US"/>
          </a:p>
        </p:txBody>
      </p:sp>
    </p:spTree>
    <p:extLst>
      <p:ext uri="{BB962C8B-B14F-4D97-AF65-F5344CB8AC3E}">
        <p14:creationId xmlns:p14="http://schemas.microsoft.com/office/powerpoint/2010/main" val="1397548958"/>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2" presetClass="exit" presetSubtype="4" fill="hold" nodeType="withEffect">
                                  <p:stCondLst>
                                    <p:cond delay="0"/>
                                  </p:stCondLst>
                                  <p:childTnLst>
                                    <p:animEffect transition="out" filter="slide(fromBottom)">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2"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lide(fromTop)">
                                      <p:cBhvr>
                                        <p:cTn id="16" dur="500"/>
                                        <p:tgtEl>
                                          <p:spTgt spid="22"/>
                                        </p:tgtEl>
                                      </p:cBhvr>
                                    </p:animEffect>
                                  </p:childTnLst>
                                </p:cTn>
                              </p:par>
                              <p:par>
                                <p:cTn id="17" presetID="12" presetClass="entr" presetSubtype="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lide(fromTop)">
                                      <p:cBhvr>
                                        <p:cTn id="19" dur="500"/>
                                        <p:tgtEl>
                                          <p:spTgt spid="21"/>
                                        </p:tgtEl>
                                      </p:cBhvr>
                                    </p:animEffect>
                                  </p:childTnLst>
                                </p:cTn>
                              </p:par>
                              <p:par>
                                <p:cTn id="20" presetID="12"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Top)">
                                      <p:cBhvr>
                                        <p:cTn id="22" dur="500"/>
                                        <p:tgtEl>
                                          <p:spTgt spid="8"/>
                                        </p:tgtEl>
                                      </p:cBhvr>
                                    </p:animEffect>
                                  </p:childTnLst>
                                </p:cTn>
                              </p:par>
                              <p:par>
                                <p:cTn id="23" presetID="12" presetClass="exit" presetSubtype="4" fill="hold" nodeType="withEffect">
                                  <p:stCondLst>
                                    <p:cond delay="1000"/>
                                  </p:stCondLst>
                                  <p:childTnLst>
                                    <p:animEffect transition="out" filter="slide(fromBottom)">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2" presetClass="entr" presetSubtype="1" fill="hold" nodeType="with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slide(fromTop)">
                                      <p:cBhvr>
                                        <p:cTn id="28" dur="500"/>
                                        <p:tgtEl>
                                          <p:spTgt spid="13"/>
                                        </p:tgtEl>
                                      </p:cBhvr>
                                    </p:animEffect>
                                  </p:childTnLst>
                                </p:cTn>
                              </p:par>
                              <p:par>
                                <p:cTn id="29" presetID="12" presetClass="exit" presetSubtype="4" fill="hold" nodeType="withEffect">
                                  <p:stCondLst>
                                    <p:cond delay="2000"/>
                                  </p:stCondLst>
                                  <p:childTnLst>
                                    <p:animEffect transition="out" filter="slide(fromBottom)">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2" presetClass="entr" presetSubtype="1" fill="hold" nodeType="withEffect">
                                  <p:stCondLst>
                                    <p:cond delay="2000"/>
                                  </p:stCondLst>
                                  <p:childTnLst>
                                    <p:set>
                                      <p:cBhvr>
                                        <p:cTn id="33" dur="1" fill="hold">
                                          <p:stCondLst>
                                            <p:cond delay="0"/>
                                          </p:stCondLst>
                                        </p:cTn>
                                        <p:tgtEl>
                                          <p:spTgt spid="14"/>
                                        </p:tgtEl>
                                        <p:attrNameLst>
                                          <p:attrName>style.visibility</p:attrName>
                                        </p:attrNameLst>
                                      </p:cBhvr>
                                      <p:to>
                                        <p:strVal val="visible"/>
                                      </p:to>
                                    </p:set>
                                    <p:animEffect transition="in" filter="slide(fromTop)">
                                      <p:cBhvr>
                                        <p:cTn id="34" dur="500"/>
                                        <p:tgtEl>
                                          <p:spTgt spid="14"/>
                                        </p:tgtEl>
                                      </p:cBhvr>
                                    </p:animEffect>
                                  </p:childTnLst>
                                </p:cTn>
                              </p:par>
                              <p:par>
                                <p:cTn id="35" presetID="12" presetClass="exit" presetSubtype="4" fill="hold" nodeType="withEffect">
                                  <p:stCondLst>
                                    <p:cond delay="3000"/>
                                  </p:stCondLst>
                                  <p:childTnLst>
                                    <p:animEffect transition="out" filter="slide(fromBottom)">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2" presetClass="entr" presetSubtype="1" fill="hold" nodeType="withEffect">
                                  <p:stCondLst>
                                    <p:cond delay="3000"/>
                                  </p:stCondLst>
                                  <p:childTnLst>
                                    <p:set>
                                      <p:cBhvr>
                                        <p:cTn id="39" dur="1" fill="hold">
                                          <p:stCondLst>
                                            <p:cond delay="0"/>
                                          </p:stCondLst>
                                        </p:cTn>
                                        <p:tgtEl>
                                          <p:spTgt spid="15"/>
                                        </p:tgtEl>
                                        <p:attrNameLst>
                                          <p:attrName>style.visibility</p:attrName>
                                        </p:attrNameLst>
                                      </p:cBhvr>
                                      <p:to>
                                        <p:strVal val="visible"/>
                                      </p:to>
                                    </p:set>
                                    <p:animEffect transition="in" filter="slide(fromTop)">
                                      <p:cBhvr>
                                        <p:cTn id="40" dur="500"/>
                                        <p:tgtEl>
                                          <p:spTgt spid="15"/>
                                        </p:tgtEl>
                                      </p:cBhvr>
                                    </p:animEffect>
                                  </p:childTnLst>
                                </p:cTn>
                              </p:par>
                              <p:par>
                                <p:cTn id="41" presetID="12" presetClass="exit" presetSubtype="4" fill="hold" nodeType="withEffect">
                                  <p:stCondLst>
                                    <p:cond delay="4000"/>
                                  </p:stCondLst>
                                  <p:childTnLst>
                                    <p:animEffect transition="out" filter="slide(fromBottom)">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2" presetClass="entr" presetSubtype="1" fill="hold" nodeType="withEffect">
                                  <p:stCondLst>
                                    <p:cond delay="4000"/>
                                  </p:stCondLst>
                                  <p:childTnLst>
                                    <p:set>
                                      <p:cBhvr>
                                        <p:cTn id="45" dur="1" fill="hold">
                                          <p:stCondLst>
                                            <p:cond delay="0"/>
                                          </p:stCondLst>
                                        </p:cTn>
                                        <p:tgtEl>
                                          <p:spTgt spid="16"/>
                                        </p:tgtEl>
                                        <p:attrNameLst>
                                          <p:attrName>style.visibility</p:attrName>
                                        </p:attrNameLst>
                                      </p:cBhvr>
                                      <p:to>
                                        <p:strVal val="visible"/>
                                      </p:to>
                                    </p:set>
                                    <p:animEffect transition="in" filter="slide(fromTop)">
                                      <p:cBhvr>
                                        <p:cTn id="46" dur="500"/>
                                        <p:tgtEl>
                                          <p:spTgt spid="16"/>
                                        </p:tgtEl>
                                      </p:cBhvr>
                                    </p:animEffect>
                                  </p:childTnLst>
                                </p:cTn>
                              </p:par>
                              <p:par>
                                <p:cTn id="47" presetID="12" presetClass="exit" presetSubtype="4" fill="hold" nodeType="withEffect">
                                  <p:stCondLst>
                                    <p:cond delay="5000"/>
                                  </p:stCondLst>
                                  <p:childTnLst>
                                    <p:animEffect transition="out" filter="slide(fromBottom)">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2" presetClass="entr" presetSubtype="1" fill="hold" nodeType="withEffect">
                                  <p:stCondLst>
                                    <p:cond delay="5000"/>
                                  </p:stCondLst>
                                  <p:childTnLst>
                                    <p:set>
                                      <p:cBhvr>
                                        <p:cTn id="51" dur="1" fill="hold">
                                          <p:stCondLst>
                                            <p:cond delay="0"/>
                                          </p:stCondLst>
                                        </p:cTn>
                                        <p:tgtEl>
                                          <p:spTgt spid="17"/>
                                        </p:tgtEl>
                                        <p:attrNameLst>
                                          <p:attrName>style.visibility</p:attrName>
                                        </p:attrNameLst>
                                      </p:cBhvr>
                                      <p:to>
                                        <p:strVal val="visible"/>
                                      </p:to>
                                    </p:set>
                                    <p:animEffect transition="in" filter="slide(fromTop)">
                                      <p:cBhvr>
                                        <p:cTn id="52" dur="500"/>
                                        <p:tgtEl>
                                          <p:spTgt spid="17"/>
                                        </p:tgtEl>
                                      </p:cBhvr>
                                    </p:animEffect>
                                  </p:childTnLst>
                                </p:cTn>
                              </p:par>
                              <p:par>
                                <p:cTn id="53" presetID="12" presetClass="exit" presetSubtype="4" fill="hold" nodeType="withEffect">
                                  <p:stCondLst>
                                    <p:cond delay="6000"/>
                                  </p:stCondLst>
                                  <p:childTnLst>
                                    <p:animEffect transition="out" filter="slide(fromBottom)">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2" presetClass="entr" presetSubtype="1" fill="hold" nodeType="withEffect">
                                  <p:stCondLst>
                                    <p:cond delay="6000"/>
                                  </p:stCondLst>
                                  <p:childTnLst>
                                    <p:set>
                                      <p:cBhvr>
                                        <p:cTn id="57" dur="1" fill="hold">
                                          <p:stCondLst>
                                            <p:cond delay="0"/>
                                          </p:stCondLst>
                                        </p:cTn>
                                        <p:tgtEl>
                                          <p:spTgt spid="18"/>
                                        </p:tgtEl>
                                        <p:attrNameLst>
                                          <p:attrName>style.visibility</p:attrName>
                                        </p:attrNameLst>
                                      </p:cBhvr>
                                      <p:to>
                                        <p:strVal val="visible"/>
                                      </p:to>
                                    </p:set>
                                    <p:animEffect transition="in" filter="slide(fromTop)">
                                      <p:cBhvr>
                                        <p:cTn id="58" dur="500"/>
                                        <p:tgtEl>
                                          <p:spTgt spid="18"/>
                                        </p:tgtEl>
                                      </p:cBhvr>
                                    </p:animEffect>
                                  </p:childTnLst>
                                </p:cTn>
                              </p:par>
                              <p:par>
                                <p:cTn id="59" presetID="12" presetClass="exit" presetSubtype="4" fill="hold" nodeType="withEffect">
                                  <p:stCondLst>
                                    <p:cond delay="7000"/>
                                  </p:stCondLst>
                                  <p:childTnLst>
                                    <p:animEffect transition="out" filter="slide(fromBottom)">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2" presetClass="entr" presetSubtype="1" fill="hold" nodeType="withEffect">
                                  <p:stCondLst>
                                    <p:cond delay="7000"/>
                                  </p:stCondLst>
                                  <p:childTnLst>
                                    <p:set>
                                      <p:cBhvr>
                                        <p:cTn id="63" dur="1" fill="hold">
                                          <p:stCondLst>
                                            <p:cond delay="0"/>
                                          </p:stCondLst>
                                        </p:cTn>
                                        <p:tgtEl>
                                          <p:spTgt spid="19"/>
                                        </p:tgtEl>
                                        <p:attrNameLst>
                                          <p:attrName>style.visibility</p:attrName>
                                        </p:attrNameLst>
                                      </p:cBhvr>
                                      <p:to>
                                        <p:strVal val="visible"/>
                                      </p:to>
                                    </p:set>
                                    <p:animEffect transition="in" filter="slide(fromTop)">
                                      <p:cBhvr>
                                        <p:cTn id="64" dur="500"/>
                                        <p:tgtEl>
                                          <p:spTgt spid="19"/>
                                        </p:tgtEl>
                                      </p:cBhvr>
                                    </p:animEffect>
                                  </p:childTnLst>
                                </p:cTn>
                              </p:par>
                              <p:par>
                                <p:cTn id="65" presetID="12" presetClass="exit" presetSubtype="4" fill="hold" nodeType="withEffect">
                                  <p:stCondLst>
                                    <p:cond delay="8000"/>
                                  </p:stCondLst>
                                  <p:childTnLst>
                                    <p:animEffect transition="out" filter="slide(fromBottom)">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2" presetClass="entr" presetSubtype="1" fill="hold" nodeType="withEffect">
                                  <p:stCondLst>
                                    <p:cond delay="8000"/>
                                  </p:stCondLst>
                                  <p:childTnLst>
                                    <p:set>
                                      <p:cBhvr>
                                        <p:cTn id="69" dur="1" fill="hold">
                                          <p:stCondLst>
                                            <p:cond delay="0"/>
                                          </p:stCondLst>
                                        </p:cTn>
                                        <p:tgtEl>
                                          <p:spTgt spid="20"/>
                                        </p:tgtEl>
                                        <p:attrNameLst>
                                          <p:attrName>style.visibility</p:attrName>
                                        </p:attrNameLst>
                                      </p:cBhvr>
                                      <p:to>
                                        <p:strVal val="visible"/>
                                      </p:to>
                                    </p:set>
                                    <p:animEffect transition="in" filter="slide(fromTop)">
                                      <p:cBhvr>
                                        <p:cTn id="70" dur="500"/>
                                        <p:tgtEl>
                                          <p:spTgt spid="20"/>
                                        </p:tgtEl>
                                      </p:cBhvr>
                                    </p:animEffect>
                                  </p:childTnLst>
                                </p:cTn>
                              </p:par>
                              <p:par>
                                <p:cTn id="71" presetID="12" presetClass="exit" presetSubtype="4" fill="hold" nodeType="withEffect">
                                  <p:stCondLst>
                                    <p:cond delay="9000"/>
                                  </p:stCondLst>
                                  <p:childTnLst>
                                    <p:animEffect transition="out" filter="slide(fromBottom)">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par>
                                <p:cTn id="74" presetID="12" presetClass="entr" presetSubtype="1" fill="hold" nodeType="withEffect">
                                  <p:stCondLst>
                                    <p:cond delay="9000"/>
                                  </p:stCondLst>
                                  <p:childTnLst>
                                    <p:set>
                                      <p:cBhvr>
                                        <p:cTn id="75" dur="1" fill="hold">
                                          <p:stCondLst>
                                            <p:cond delay="0"/>
                                          </p:stCondLst>
                                        </p:cTn>
                                        <p:tgtEl>
                                          <p:spTgt spid="24"/>
                                        </p:tgtEl>
                                        <p:attrNameLst>
                                          <p:attrName>style.visibility</p:attrName>
                                        </p:attrNameLst>
                                      </p:cBhvr>
                                      <p:to>
                                        <p:strVal val="visible"/>
                                      </p:to>
                                    </p:set>
                                    <p:animEffect transition="in" filter="slide(fromTop)">
                                      <p:cBhvr>
                                        <p:cTn id="76" dur="500"/>
                                        <p:tgtEl>
                                          <p:spTgt spid="24"/>
                                        </p:tgtEl>
                                      </p:cBhvr>
                                    </p:animEffect>
                                  </p:childTnLst>
                                </p:cTn>
                              </p:par>
                              <p:par>
                                <p:cTn id="77" presetID="12" presetClass="entr" presetSubtype="1" fill="hold" nodeType="withEffect">
                                  <p:stCondLst>
                                    <p:cond delay="10000"/>
                                  </p:stCondLst>
                                  <p:childTnLst>
                                    <p:set>
                                      <p:cBhvr>
                                        <p:cTn id="78" dur="1" fill="hold">
                                          <p:stCondLst>
                                            <p:cond delay="0"/>
                                          </p:stCondLst>
                                        </p:cTn>
                                        <p:tgtEl>
                                          <p:spTgt spid="26"/>
                                        </p:tgtEl>
                                        <p:attrNameLst>
                                          <p:attrName>style.visibility</p:attrName>
                                        </p:attrNameLst>
                                      </p:cBhvr>
                                      <p:to>
                                        <p:strVal val="visible"/>
                                      </p:to>
                                    </p:set>
                                    <p:animEffect transition="in" filter="slide(fromTop)">
                                      <p:cBhvr>
                                        <p:cTn id="79" dur="500"/>
                                        <p:tgtEl>
                                          <p:spTgt spid="26"/>
                                        </p:tgtEl>
                                      </p:cBhvr>
                                    </p:animEffect>
                                  </p:childTnLst>
                                </p:cTn>
                              </p:par>
                              <p:par>
                                <p:cTn id="80" presetID="12" presetClass="exit" presetSubtype="4" fill="hold" nodeType="withEffect">
                                  <p:stCondLst>
                                    <p:cond delay="10000"/>
                                  </p:stCondLst>
                                  <p:childTnLst>
                                    <p:animEffect transition="out" filter="slide(fromBottom)">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2" presetClass="exit" presetSubtype="4" fill="hold" nodeType="withEffect">
                                  <p:stCondLst>
                                    <p:cond delay="10000"/>
                                  </p:stCondLst>
                                  <p:childTnLst>
                                    <p:animEffect transition="out" filter="slide(fromBottom)">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2" presetClass="entr" presetSubtype="1" fill="hold" nodeType="withEffect">
                                  <p:stCondLst>
                                    <p:cond delay="10000"/>
                                  </p:stCondLst>
                                  <p:childTnLst>
                                    <p:set>
                                      <p:cBhvr>
                                        <p:cTn id="87" dur="1" fill="hold">
                                          <p:stCondLst>
                                            <p:cond delay="0"/>
                                          </p:stCondLst>
                                        </p:cTn>
                                        <p:tgtEl>
                                          <p:spTgt spid="25"/>
                                        </p:tgtEl>
                                        <p:attrNameLst>
                                          <p:attrName>style.visibility</p:attrName>
                                        </p:attrNameLst>
                                      </p:cBhvr>
                                      <p:to>
                                        <p:strVal val="visible"/>
                                      </p:to>
                                    </p:set>
                                    <p:animEffect transition="in" filter="slide(fromTop)">
                                      <p:cBhvr>
                                        <p:cTn id="88" dur="500"/>
                                        <p:tgtEl>
                                          <p:spTgt spid="25"/>
                                        </p:tgtEl>
                                      </p:cBhvr>
                                    </p:animEffect>
                                  </p:childTnLst>
                                </p:cTn>
                              </p:par>
                              <p:par>
                                <p:cTn id="89" presetID="12" presetClass="exit" presetSubtype="4" fill="hold" nodeType="withEffect">
                                  <p:stCondLst>
                                    <p:cond delay="11000"/>
                                  </p:stCondLst>
                                  <p:childTnLst>
                                    <p:animEffect transition="out" filter="slide(fromBottom)">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par>
                                <p:cTn id="92" presetID="12" presetClass="entr" presetSubtype="1" fill="hold" nodeType="withEffect">
                                  <p:stCondLst>
                                    <p:cond delay="11000"/>
                                  </p:stCondLst>
                                  <p:childTnLst>
                                    <p:set>
                                      <p:cBhvr>
                                        <p:cTn id="93" dur="1" fill="hold">
                                          <p:stCondLst>
                                            <p:cond delay="0"/>
                                          </p:stCondLst>
                                        </p:cTn>
                                        <p:tgtEl>
                                          <p:spTgt spid="27"/>
                                        </p:tgtEl>
                                        <p:attrNameLst>
                                          <p:attrName>style.visibility</p:attrName>
                                        </p:attrNameLst>
                                      </p:cBhvr>
                                      <p:to>
                                        <p:strVal val="visible"/>
                                      </p:to>
                                    </p:set>
                                    <p:animEffect transition="in" filter="slide(fromTop)">
                                      <p:cBhvr>
                                        <p:cTn id="94" dur="500"/>
                                        <p:tgtEl>
                                          <p:spTgt spid="27"/>
                                        </p:tgtEl>
                                      </p:cBhvr>
                                    </p:animEffect>
                                  </p:childTnLst>
                                </p:cTn>
                              </p:par>
                              <p:par>
                                <p:cTn id="95" presetID="12" presetClass="exit" presetSubtype="4" fill="hold" nodeType="withEffect">
                                  <p:stCondLst>
                                    <p:cond delay="12000"/>
                                  </p:stCondLst>
                                  <p:childTnLst>
                                    <p:animEffect transition="out" filter="slide(fromBottom)">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2" presetClass="entr" presetSubtype="1" fill="hold" nodeType="withEffect">
                                  <p:stCondLst>
                                    <p:cond delay="12000"/>
                                  </p:stCondLst>
                                  <p:childTnLst>
                                    <p:set>
                                      <p:cBhvr>
                                        <p:cTn id="99" dur="1" fill="hold">
                                          <p:stCondLst>
                                            <p:cond delay="0"/>
                                          </p:stCondLst>
                                        </p:cTn>
                                        <p:tgtEl>
                                          <p:spTgt spid="28"/>
                                        </p:tgtEl>
                                        <p:attrNameLst>
                                          <p:attrName>style.visibility</p:attrName>
                                        </p:attrNameLst>
                                      </p:cBhvr>
                                      <p:to>
                                        <p:strVal val="visible"/>
                                      </p:to>
                                    </p:set>
                                    <p:animEffect transition="in" filter="slide(fromTop)">
                                      <p:cBhvr>
                                        <p:cTn id="100" dur="500"/>
                                        <p:tgtEl>
                                          <p:spTgt spid="28"/>
                                        </p:tgtEl>
                                      </p:cBhvr>
                                    </p:animEffect>
                                  </p:childTnLst>
                                </p:cTn>
                              </p:par>
                              <p:par>
                                <p:cTn id="101" presetID="12" presetClass="exit" presetSubtype="4" fill="hold" nodeType="withEffect">
                                  <p:stCondLst>
                                    <p:cond delay="13000"/>
                                  </p:stCondLst>
                                  <p:childTnLst>
                                    <p:animEffect transition="out" filter="slide(fromBottom)">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par>
                                <p:cTn id="104" presetID="12" presetClass="entr" presetSubtype="1" fill="hold" nodeType="withEffect">
                                  <p:stCondLst>
                                    <p:cond delay="13000"/>
                                  </p:stCondLst>
                                  <p:childTnLst>
                                    <p:set>
                                      <p:cBhvr>
                                        <p:cTn id="105" dur="1" fill="hold">
                                          <p:stCondLst>
                                            <p:cond delay="0"/>
                                          </p:stCondLst>
                                        </p:cTn>
                                        <p:tgtEl>
                                          <p:spTgt spid="29"/>
                                        </p:tgtEl>
                                        <p:attrNameLst>
                                          <p:attrName>style.visibility</p:attrName>
                                        </p:attrNameLst>
                                      </p:cBhvr>
                                      <p:to>
                                        <p:strVal val="visible"/>
                                      </p:to>
                                    </p:set>
                                    <p:animEffect transition="in" filter="slide(fromTop)">
                                      <p:cBhvr>
                                        <p:cTn id="106" dur="500"/>
                                        <p:tgtEl>
                                          <p:spTgt spid="29"/>
                                        </p:tgtEl>
                                      </p:cBhvr>
                                    </p:animEffect>
                                  </p:childTnLst>
                                </p:cTn>
                              </p:par>
                              <p:par>
                                <p:cTn id="107" presetID="12" presetClass="exit" presetSubtype="4" fill="hold" nodeType="withEffect">
                                  <p:stCondLst>
                                    <p:cond delay="14000"/>
                                  </p:stCondLst>
                                  <p:childTnLst>
                                    <p:animEffect transition="out" filter="slide(fromBottom)">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12" presetClass="entr" presetSubtype="1" fill="hold" nodeType="withEffect">
                                  <p:stCondLst>
                                    <p:cond delay="14000"/>
                                  </p:stCondLst>
                                  <p:childTnLst>
                                    <p:set>
                                      <p:cBhvr>
                                        <p:cTn id="111" dur="1" fill="hold">
                                          <p:stCondLst>
                                            <p:cond delay="0"/>
                                          </p:stCondLst>
                                        </p:cTn>
                                        <p:tgtEl>
                                          <p:spTgt spid="30"/>
                                        </p:tgtEl>
                                        <p:attrNameLst>
                                          <p:attrName>style.visibility</p:attrName>
                                        </p:attrNameLst>
                                      </p:cBhvr>
                                      <p:to>
                                        <p:strVal val="visible"/>
                                      </p:to>
                                    </p:set>
                                    <p:animEffect transition="in" filter="slide(fromTop)">
                                      <p:cBhvr>
                                        <p:cTn id="112" dur="500"/>
                                        <p:tgtEl>
                                          <p:spTgt spid="30"/>
                                        </p:tgtEl>
                                      </p:cBhvr>
                                    </p:animEffect>
                                  </p:childTnLst>
                                </p:cTn>
                              </p:par>
                              <p:par>
                                <p:cTn id="113" presetID="12" presetClass="exit" presetSubtype="4" fill="hold" nodeType="withEffect">
                                  <p:stCondLst>
                                    <p:cond delay="15000"/>
                                  </p:stCondLst>
                                  <p:childTnLst>
                                    <p:animEffect transition="out" filter="slide(fromBottom)">
                                      <p:cBhvr>
                                        <p:cTn id="114" dur="500"/>
                                        <p:tgtEl>
                                          <p:spTgt spid="30"/>
                                        </p:tgtEl>
                                      </p:cBhvr>
                                    </p:animEffect>
                                    <p:set>
                                      <p:cBhvr>
                                        <p:cTn id="115" dur="1" fill="hold">
                                          <p:stCondLst>
                                            <p:cond delay="499"/>
                                          </p:stCondLst>
                                        </p:cTn>
                                        <p:tgtEl>
                                          <p:spTgt spid="30"/>
                                        </p:tgtEl>
                                        <p:attrNameLst>
                                          <p:attrName>style.visibility</p:attrName>
                                        </p:attrNameLst>
                                      </p:cBhvr>
                                      <p:to>
                                        <p:strVal val="hidden"/>
                                      </p:to>
                                    </p:set>
                                  </p:childTnLst>
                                </p:cTn>
                              </p:par>
                              <p:par>
                                <p:cTn id="116" presetID="12" presetClass="entr" presetSubtype="1" fill="hold" nodeType="withEffect">
                                  <p:stCondLst>
                                    <p:cond delay="15000"/>
                                  </p:stCondLst>
                                  <p:childTnLst>
                                    <p:set>
                                      <p:cBhvr>
                                        <p:cTn id="117" dur="1" fill="hold">
                                          <p:stCondLst>
                                            <p:cond delay="0"/>
                                          </p:stCondLst>
                                        </p:cTn>
                                        <p:tgtEl>
                                          <p:spTgt spid="31"/>
                                        </p:tgtEl>
                                        <p:attrNameLst>
                                          <p:attrName>style.visibility</p:attrName>
                                        </p:attrNameLst>
                                      </p:cBhvr>
                                      <p:to>
                                        <p:strVal val="visible"/>
                                      </p:to>
                                    </p:set>
                                    <p:animEffect transition="in" filter="slide(fromTop)">
                                      <p:cBhvr>
                                        <p:cTn id="118" dur="500"/>
                                        <p:tgtEl>
                                          <p:spTgt spid="31"/>
                                        </p:tgtEl>
                                      </p:cBhvr>
                                    </p:animEffect>
                                  </p:childTnLst>
                                </p:cTn>
                              </p:par>
                              <p:par>
                                <p:cTn id="119" presetID="12" presetClass="exit" presetSubtype="4" fill="hold" nodeType="withEffect">
                                  <p:stCondLst>
                                    <p:cond delay="16000"/>
                                  </p:stCondLst>
                                  <p:childTnLst>
                                    <p:animEffect transition="out" filter="slide(fromBottom)">
                                      <p:cBhvr>
                                        <p:cTn id="120" dur="500"/>
                                        <p:tgtEl>
                                          <p:spTgt spid="31"/>
                                        </p:tgtEl>
                                      </p:cBhvr>
                                    </p:animEffect>
                                    <p:set>
                                      <p:cBhvr>
                                        <p:cTn id="121" dur="1" fill="hold">
                                          <p:stCondLst>
                                            <p:cond delay="499"/>
                                          </p:stCondLst>
                                        </p:cTn>
                                        <p:tgtEl>
                                          <p:spTgt spid="31"/>
                                        </p:tgtEl>
                                        <p:attrNameLst>
                                          <p:attrName>style.visibility</p:attrName>
                                        </p:attrNameLst>
                                      </p:cBhvr>
                                      <p:to>
                                        <p:strVal val="hidden"/>
                                      </p:to>
                                    </p:set>
                                  </p:childTnLst>
                                </p:cTn>
                              </p:par>
                              <p:par>
                                <p:cTn id="122" presetID="12" presetClass="entr" presetSubtype="1" fill="hold" nodeType="withEffect">
                                  <p:stCondLst>
                                    <p:cond delay="16000"/>
                                  </p:stCondLst>
                                  <p:childTnLst>
                                    <p:set>
                                      <p:cBhvr>
                                        <p:cTn id="123" dur="1" fill="hold">
                                          <p:stCondLst>
                                            <p:cond delay="0"/>
                                          </p:stCondLst>
                                        </p:cTn>
                                        <p:tgtEl>
                                          <p:spTgt spid="55296"/>
                                        </p:tgtEl>
                                        <p:attrNameLst>
                                          <p:attrName>style.visibility</p:attrName>
                                        </p:attrNameLst>
                                      </p:cBhvr>
                                      <p:to>
                                        <p:strVal val="visible"/>
                                      </p:to>
                                    </p:set>
                                    <p:animEffect transition="in" filter="slide(fromTop)">
                                      <p:cBhvr>
                                        <p:cTn id="124" dur="500"/>
                                        <p:tgtEl>
                                          <p:spTgt spid="55296"/>
                                        </p:tgtEl>
                                      </p:cBhvr>
                                    </p:animEffect>
                                  </p:childTnLst>
                                </p:cTn>
                              </p:par>
                              <p:par>
                                <p:cTn id="125" presetID="12" presetClass="exit" presetSubtype="4" fill="hold" nodeType="withEffect">
                                  <p:stCondLst>
                                    <p:cond delay="17000"/>
                                  </p:stCondLst>
                                  <p:childTnLst>
                                    <p:animEffect transition="out" filter="slide(fromBottom)">
                                      <p:cBhvr>
                                        <p:cTn id="126" dur="500"/>
                                        <p:tgtEl>
                                          <p:spTgt spid="55296"/>
                                        </p:tgtEl>
                                      </p:cBhvr>
                                    </p:animEffect>
                                    <p:set>
                                      <p:cBhvr>
                                        <p:cTn id="127" dur="1" fill="hold">
                                          <p:stCondLst>
                                            <p:cond delay="499"/>
                                          </p:stCondLst>
                                        </p:cTn>
                                        <p:tgtEl>
                                          <p:spTgt spid="55296"/>
                                        </p:tgtEl>
                                        <p:attrNameLst>
                                          <p:attrName>style.visibility</p:attrName>
                                        </p:attrNameLst>
                                      </p:cBhvr>
                                      <p:to>
                                        <p:strVal val="hidden"/>
                                      </p:to>
                                    </p:set>
                                  </p:childTnLst>
                                </p:cTn>
                              </p:par>
                              <p:par>
                                <p:cTn id="128" presetID="12" presetClass="entr" presetSubtype="1" fill="hold" nodeType="withEffect">
                                  <p:stCondLst>
                                    <p:cond delay="17000"/>
                                  </p:stCondLst>
                                  <p:childTnLst>
                                    <p:set>
                                      <p:cBhvr>
                                        <p:cTn id="129" dur="1" fill="hold">
                                          <p:stCondLst>
                                            <p:cond delay="0"/>
                                          </p:stCondLst>
                                        </p:cTn>
                                        <p:tgtEl>
                                          <p:spTgt spid="55297"/>
                                        </p:tgtEl>
                                        <p:attrNameLst>
                                          <p:attrName>style.visibility</p:attrName>
                                        </p:attrNameLst>
                                      </p:cBhvr>
                                      <p:to>
                                        <p:strVal val="visible"/>
                                      </p:to>
                                    </p:set>
                                    <p:animEffect transition="in" filter="slide(fromTop)">
                                      <p:cBhvr>
                                        <p:cTn id="130" dur="500"/>
                                        <p:tgtEl>
                                          <p:spTgt spid="55297"/>
                                        </p:tgtEl>
                                      </p:cBhvr>
                                    </p:animEffect>
                                  </p:childTnLst>
                                </p:cTn>
                              </p:par>
                              <p:par>
                                <p:cTn id="131" presetID="12" presetClass="exit" presetSubtype="4" fill="hold" nodeType="withEffect">
                                  <p:stCondLst>
                                    <p:cond delay="18000"/>
                                  </p:stCondLst>
                                  <p:childTnLst>
                                    <p:animEffect transition="out" filter="slide(fromBottom)">
                                      <p:cBhvr>
                                        <p:cTn id="132" dur="500"/>
                                        <p:tgtEl>
                                          <p:spTgt spid="55297"/>
                                        </p:tgtEl>
                                      </p:cBhvr>
                                    </p:animEffect>
                                    <p:set>
                                      <p:cBhvr>
                                        <p:cTn id="133" dur="1" fill="hold">
                                          <p:stCondLst>
                                            <p:cond delay="499"/>
                                          </p:stCondLst>
                                        </p:cTn>
                                        <p:tgtEl>
                                          <p:spTgt spid="55297"/>
                                        </p:tgtEl>
                                        <p:attrNameLst>
                                          <p:attrName>style.visibility</p:attrName>
                                        </p:attrNameLst>
                                      </p:cBhvr>
                                      <p:to>
                                        <p:strVal val="hidden"/>
                                      </p:to>
                                    </p:set>
                                  </p:childTnLst>
                                </p:cTn>
                              </p:par>
                              <p:par>
                                <p:cTn id="134" presetID="12" presetClass="entr" presetSubtype="1" fill="hold" nodeType="withEffect">
                                  <p:stCondLst>
                                    <p:cond delay="18000"/>
                                  </p:stCondLst>
                                  <p:childTnLst>
                                    <p:set>
                                      <p:cBhvr>
                                        <p:cTn id="135" dur="1" fill="hold">
                                          <p:stCondLst>
                                            <p:cond delay="0"/>
                                          </p:stCondLst>
                                        </p:cTn>
                                        <p:tgtEl>
                                          <p:spTgt spid="55305"/>
                                        </p:tgtEl>
                                        <p:attrNameLst>
                                          <p:attrName>style.visibility</p:attrName>
                                        </p:attrNameLst>
                                      </p:cBhvr>
                                      <p:to>
                                        <p:strVal val="visible"/>
                                      </p:to>
                                    </p:set>
                                    <p:animEffect transition="in" filter="slide(fromTop)">
                                      <p:cBhvr>
                                        <p:cTn id="136" dur="500"/>
                                        <p:tgtEl>
                                          <p:spTgt spid="55305"/>
                                        </p:tgtEl>
                                      </p:cBhvr>
                                    </p:animEffect>
                                  </p:childTnLst>
                                </p:cTn>
                              </p:par>
                              <p:par>
                                <p:cTn id="137" presetID="12" presetClass="exit" presetSubtype="4" fill="hold" nodeType="withEffect">
                                  <p:stCondLst>
                                    <p:cond delay="19000"/>
                                  </p:stCondLst>
                                  <p:childTnLst>
                                    <p:animEffect transition="out" filter="slide(fromBottom)">
                                      <p:cBhvr>
                                        <p:cTn id="138" dur="500"/>
                                        <p:tgtEl>
                                          <p:spTgt spid="55305"/>
                                        </p:tgtEl>
                                      </p:cBhvr>
                                    </p:animEffect>
                                    <p:set>
                                      <p:cBhvr>
                                        <p:cTn id="139" dur="1" fill="hold">
                                          <p:stCondLst>
                                            <p:cond delay="499"/>
                                          </p:stCondLst>
                                        </p:cTn>
                                        <p:tgtEl>
                                          <p:spTgt spid="55305"/>
                                        </p:tgtEl>
                                        <p:attrNameLst>
                                          <p:attrName>style.visibility</p:attrName>
                                        </p:attrNameLst>
                                      </p:cBhvr>
                                      <p:to>
                                        <p:strVal val="hidden"/>
                                      </p:to>
                                    </p:set>
                                  </p:childTnLst>
                                </p:cTn>
                              </p:par>
                              <p:par>
                                <p:cTn id="140" presetID="12" presetClass="entr" presetSubtype="1" fill="hold" nodeType="withEffect">
                                  <p:stCondLst>
                                    <p:cond delay="19000"/>
                                  </p:stCondLst>
                                  <p:childTnLst>
                                    <p:set>
                                      <p:cBhvr>
                                        <p:cTn id="141" dur="1" fill="hold">
                                          <p:stCondLst>
                                            <p:cond delay="0"/>
                                          </p:stCondLst>
                                        </p:cTn>
                                        <p:tgtEl>
                                          <p:spTgt spid="55310"/>
                                        </p:tgtEl>
                                        <p:attrNameLst>
                                          <p:attrName>style.visibility</p:attrName>
                                        </p:attrNameLst>
                                      </p:cBhvr>
                                      <p:to>
                                        <p:strVal val="visible"/>
                                      </p:to>
                                    </p:set>
                                    <p:animEffect transition="in" filter="slide(fromTop)">
                                      <p:cBhvr>
                                        <p:cTn id="142" dur="500"/>
                                        <p:tgtEl>
                                          <p:spTgt spid="55310"/>
                                        </p:tgtEl>
                                      </p:cBhvr>
                                    </p:animEffect>
                                  </p:childTnLst>
                                </p:cTn>
                              </p:par>
                              <p:par>
                                <p:cTn id="143" presetID="12" presetClass="exit" presetSubtype="4" fill="hold" nodeType="withEffect">
                                  <p:stCondLst>
                                    <p:cond delay="20000"/>
                                  </p:stCondLst>
                                  <p:childTnLst>
                                    <p:animEffect transition="out" filter="slide(fromBottom)">
                                      <p:cBhvr>
                                        <p:cTn id="144" dur="500"/>
                                        <p:tgtEl>
                                          <p:spTgt spid="55310"/>
                                        </p:tgtEl>
                                      </p:cBhvr>
                                    </p:animEffect>
                                    <p:set>
                                      <p:cBhvr>
                                        <p:cTn id="145" dur="1" fill="hold">
                                          <p:stCondLst>
                                            <p:cond delay="499"/>
                                          </p:stCondLst>
                                        </p:cTn>
                                        <p:tgtEl>
                                          <p:spTgt spid="55310"/>
                                        </p:tgtEl>
                                        <p:attrNameLst>
                                          <p:attrName>style.visibility</p:attrName>
                                        </p:attrNameLst>
                                      </p:cBhvr>
                                      <p:to>
                                        <p:strVal val="hidden"/>
                                      </p:to>
                                    </p:set>
                                  </p:childTnLst>
                                </p:cTn>
                              </p:par>
                              <p:par>
                                <p:cTn id="146" presetID="12" presetClass="exit" presetSubtype="4" fill="hold" nodeType="withEffect">
                                  <p:stCondLst>
                                    <p:cond delay="20000"/>
                                  </p:stCondLst>
                                  <p:childTnLst>
                                    <p:animEffect transition="out" filter="slide(fromBottom)">
                                      <p:cBhvr>
                                        <p:cTn id="147" dur="500"/>
                                        <p:tgtEl>
                                          <p:spTgt spid="25"/>
                                        </p:tgtEl>
                                      </p:cBhvr>
                                    </p:animEffect>
                                    <p:set>
                                      <p:cBhvr>
                                        <p:cTn id="148" dur="1" fill="hold">
                                          <p:stCondLst>
                                            <p:cond delay="499"/>
                                          </p:stCondLst>
                                        </p:cTn>
                                        <p:tgtEl>
                                          <p:spTgt spid="25"/>
                                        </p:tgtEl>
                                        <p:attrNameLst>
                                          <p:attrName>style.visibility</p:attrName>
                                        </p:attrNameLst>
                                      </p:cBhvr>
                                      <p:to>
                                        <p:strVal val="hidden"/>
                                      </p:to>
                                    </p:set>
                                  </p:childTnLst>
                                </p:cTn>
                              </p:par>
                              <p:par>
                                <p:cTn id="149" presetID="12" presetClass="entr" presetSubtype="1" fill="hold" nodeType="withEffect">
                                  <p:stCondLst>
                                    <p:cond delay="20000"/>
                                  </p:stCondLst>
                                  <p:childTnLst>
                                    <p:set>
                                      <p:cBhvr>
                                        <p:cTn id="150" dur="1" fill="hold">
                                          <p:stCondLst>
                                            <p:cond delay="0"/>
                                          </p:stCondLst>
                                        </p:cTn>
                                        <p:tgtEl>
                                          <p:spTgt spid="55315"/>
                                        </p:tgtEl>
                                        <p:attrNameLst>
                                          <p:attrName>style.visibility</p:attrName>
                                        </p:attrNameLst>
                                      </p:cBhvr>
                                      <p:to>
                                        <p:strVal val="visible"/>
                                      </p:to>
                                    </p:set>
                                    <p:animEffect transition="in" filter="slide(fromTop)">
                                      <p:cBhvr>
                                        <p:cTn id="151" dur="500"/>
                                        <p:tgtEl>
                                          <p:spTgt spid="55315"/>
                                        </p:tgtEl>
                                      </p:cBhvr>
                                    </p:animEffect>
                                  </p:childTnLst>
                                </p:cTn>
                              </p:par>
                              <p:par>
                                <p:cTn id="152" presetID="12" presetClass="entr" presetSubtype="1" fill="hold" nodeType="withEffect">
                                  <p:stCondLst>
                                    <p:cond delay="20000"/>
                                  </p:stCondLst>
                                  <p:childTnLst>
                                    <p:set>
                                      <p:cBhvr>
                                        <p:cTn id="153" dur="1" fill="hold">
                                          <p:stCondLst>
                                            <p:cond delay="0"/>
                                          </p:stCondLst>
                                        </p:cTn>
                                        <p:tgtEl>
                                          <p:spTgt spid="55320"/>
                                        </p:tgtEl>
                                        <p:attrNameLst>
                                          <p:attrName>style.visibility</p:attrName>
                                        </p:attrNameLst>
                                      </p:cBhvr>
                                      <p:to>
                                        <p:strVal val="visible"/>
                                      </p:to>
                                    </p:set>
                                    <p:animEffect transition="in" filter="slide(fromTop)">
                                      <p:cBhvr>
                                        <p:cTn id="154" dur="500"/>
                                        <p:tgtEl>
                                          <p:spTgt spid="55320"/>
                                        </p:tgtEl>
                                      </p:cBhvr>
                                    </p:animEffect>
                                  </p:childTnLst>
                                </p:cTn>
                              </p:par>
                              <p:par>
                                <p:cTn id="155" presetID="12" presetClass="exit" presetSubtype="4" fill="hold" nodeType="withEffect">
                                  <p:stCondLst>
                                    <p:cond delay="21000"/>
                                  </p:stCondLst>
                                  <p:childTnLst>
                                    <p:animEffect transition="out" filter="slide(fromBottom)">
                                      <p:cBhvr>
                                        <p:cTn id="156" dur="500"/>
                                        <p:tgtEl>
                                          <p:spTgt spid="55320"/>
                                        </p:tgtEl>
                                      </p:cBhvr>
                                    </p:animEffect>
                                    <p:set>
                                      <p:cBhvr>
                                        <p:cTn id="157" dur="1" fill="hold">
                                          <p:stCondLst>
                                            <p:cond delay="499"/>
                                          </p:stCondLst>
                                        </p:cTn>
                                        <p:tgtEl>
                                          <p:spTgt spid="55320"/>
                                        </p:tgtEl>
                                        <p:attrNameLst>
                                          <p:attrName>style.visibility</p:attrName>
                                        </p:attrNameLst>
                                      </p:cBhvr>
                                      <p:to>
                                        <p:strVal val="hidden"/>
                                      </p:to>
                                    </p:set>
                                  </p:childTnLst>
                                </p:cTn>
                              </p:par>
                              <p:par>
                                <p:cTn id="158" presetID="12" presetClass="entr" presetSubtype="1" fill="hold" nodeType="withEffect">
                                  <p:stCondLst>
                                    <p:cond delay="21000"/>
                                  </p:stCondLst>
                                  <p:childTnLst>
                                    <p:set>
                                      <p:cBhvr>
                                        <p:cTn id="159" dur="1" fill="hold">
                                          <p:stCondLst>
                                            <p:cond delay="0"/>
                                          </p:stCondLst>
                                        </p:cTn>
                                        <p:tgtEl>
                                          <p:spTgt spid="55325"/>
                                        </p:tgtEl>
                                        <p:attrNameLst>
                                          <p:attrName>style.visibility</p:attrName>
                                        </p:attrNameLst>
                                      </p:cBhvr>
                                      <p:to>
                                        <p:strVal val="visible"/>
                                      </p:to>
                                    </p:set>
                                    <p:animEffect transition="in" filter="slide(fromTop)">
                                      <p:cBhvr>
                                        <p:cTn id="160" dur="500"/>
                                        <p:tgtEl>
                                          <p:spTgt spid="55325"/>
                                        </p:tgtEl>
                                      </p:cBhvr>
                                    </p:animEffect>
                                  </p:childTnLst>
                                </p:cTn>
                              </p:par>
                              <p:par>
                                <p:cTn id="161" presetID="12" presetClass="exit" presetSubtype="4" fill="hold" nodeType="withEffect">
                                  <p:stCondLst>
                                    <p:cond delay="22000"/>
                                  </p:stCondLst>
                                  <p:childTnLst>
                                    <p:animEffect transition="out" filter="slide(fromBottom)">
                                      <p:cBhvr>
                                        <p:cTn id="162" dur="500"/>
                                        <p:tgtEl>
                                          <p:spTgt spid="55325"/>
                                        </p:tgtEl>
                                      </p:cBhvr>
                                    </p:animEffect>
                                    <p:set>
                                      <p:cBhvr>
                                        <p:cTn id="163" dur="1" fill="hold">
                                          <p:stCondLst>
                                            <p:cond delay="499"/>
                                          </p:stCondLst>
                                        </p:cTn>
                                        <p:tgtEl>
                                          <p:spTgt spid="55325"/>
                                        </p:tgtEl>
                                        <p:attrNameLst>
                                          <p:attrName>style.visibility</p:attrName>
                                        </p:attrNameLst>
                                      </p:cBhvr>
                                      <p:to>
                                        <p:strVal val="hidden"/>
                                      </p:to>
                                    </p:set>
                                  </p:childTnLst>
                                </p:cTn>
                              </p:par>
                              <p:par>
                                <p:cTn id="164" presetID="12" presetClass="entr" presetSubtype="1" fill="hold" nodeType="withEffect">
                                  <p:stCondLst>
                                    <p:cond delay="22000"/>
                                  </p:stCondLst>
                                  <p:childTnLst>
                                    <p:set>
                                      <p:cBhvr>
                                        <p:cTn id="165" dur="1" fill="hold">
                                          <p:stCondLst>
                                            <p:cond delay="0"/>
                                          </p:stCondLst>
                                        </p:cTn>
                                        <p:tgtEl>
                                          <p:spTgt spid="55335"/>
                                        </p:tgtEl>
                                        <p:attrNameLst>
                                          <p:attrName>style.visibility</p:attrName>
                                        </p:attrNameLst>
                                      </p:cBhvr>
                                      <p:to>
                                        <p:strVal val="visible"/>
                                      </p:to>
                                    </p:set>
                                    <p:animEffect transition="in" filter="slide(fromTop)">
                                      <p:cBhvr>
                                        <p:cTn id="166" dur="500"/>
                                        <p:tgtEl>
                                          <p:spTgt spid="55335"/>
                                        </p:tgtEl>
                                      </p:cBhvr>
                                    </p:animEffect>
                                  </p:childTnLst>
                                </p:cTn>
                              </p:par>
                              <p:par>
                                <p:cTn id="167" presetID="12" presetClass="exit" presetSubtype="4" fill="hold" nodeType="withEffect">
                                  <p:stCondLst>
                                    <p:cond delay="23000"/>
                                  </p:stCondLst>
                                  <p:childTnLst>
                                    <p:animEffect transition="out" filter="slide(fromBottom)">
                                      <p:cBhvr>
                                        <p:cTn id="168" dur="500"/>
                                        <p:tgtEl>
                                          <p:spTgt spid="55335"/>
                                        </p:tgtEl>
                                      </p:cBhvr>
                                    </p:animEffect>
                                    <p:set>
                                      <p:cBhvr>
                                        <p:cTn id="169" dur="1" fill="hold">
                                          <p:stCondLst>
                                            <p:cond delay="499"/>
                                          </p:stCondLst>
                                        </p:cTn>
                                        <p:tgtEl>
                                          <p:spTgt spid="55335"/>
                                        </p:tgtEl>
                                        <p:attrNameLst>
                                          <p:attrName>style.visibility</p:attrName>
                                        </p:attrNameLst>
                                      </p:cBhvr>
                                      <p:to>
                                        <p:strVal val="hidden"/>
                                      </p:to>
                                    </p:set>
                                  </p:childTnLst>
                                </p:cTn>
                              </p:par>
                              <p:par>
                                <p:cTn id="170" presetID="12" presetClass="entr" presetSubtype="1" fill="hold" nodeType="withEffect">
                                  <p:stCondLst>
                                    <p:cond delay="23000"/>
                                  </p:stCondLst>
                                  <p:childTnLst>
                                    <p:set>
                                      <p:cBhvr>
                                        <p:cTn id="171" dur="1" fill="hold">
                                          <p:stCondLst>
                                            <p:cond delay="0"/>
                                          </p:stCondLst>
                                        </p:cTn>
                                        <p:tgtEl>
                                          <p:spTgt spid="55338"/>
                                        </p:tgtEl>
                                        <p:attrNameLst>
                                          <p:attrName>style.visibility</p:attrName>
                                        </p:attrNameLst>
                                      </p:cBhvr>
                                      <p:to>
                                        <p:strVal val="visible"/>
                                      </p:to>
                                    </p:set>
                                    <p:animEffect transition="in" filter="slide(fromTop)">
                                      <p:cBhvr>
                                        <p:cTn id="172" dur="500"/>
                                        <p:tgtEl>
                                          <p:spTgt spid="55338"/>
                                        </p:tgtEl>
                                      </p:cBhvr>
                                    </p:animEffect>
                                  </p:childTnLst>
                                </p:cTn>
                              </p:par>
                              <p:par>
                                <p:cTn id="173" presetID="12" presetClass="exit" presetSubtype="4" fill="hold" nodeType="withEffect">
                                  <p:stCondLst>
                                    <p:cond delay="24000"/>
                                  </p:stCondLst>
                                  <p:childTnLst>
                                    <p:animEffect transition="out" filter="slide(fromBottom)">
                                      <p:cBhvr>
                                        <p:cTn id="174" dur="500"/>
                                        <p:tgtEl>
                                          <p:spTgt spid="55338"/>
                                        </p:tgtEl>
                                      </p:cBhvr>
                                    </p:animEffect>
                                    <p:set>
                                      <p:cBhvr>
                                        <p:cTn id="175" dur="1" fill="hold">
                                          <p:stCondLst>
                                            <p:cond delay="499"/>
                                          </p:stCondLst>
                                        </p:cTn>
                                        <p:tgtEl>
                                          <p:spTgt spid="55338"/>
                                        </p:tgtEl>
                                        <p:attrNameLst>
                                          <p:attrName>style.visibility</p:attrName>
                                        </p:attrNameLst>
                                      </p:cBhvr>
                                      <p:to>
                                        <p:strVal val="hidden"/>
                                      </p:to>
                                    </p:set>
                                  </p:childTnLst>
                                </p:cTn>
                              </p:par>
                              <p:par>
                                <p:cTn id="176" presetID="12" presetClass="entr" presetSubtype="1" fill="hold" nodeType="withEffect">
                                  <p:stCondLst>
                                    <p:cond delay="24000"/>
                                  </p:stCondLst>
                                  <p:childTnLst>
                                    <p:set>
                                      <p:cBhvr>
                                        <p:cTn id="177" dur="1" fill="hold">
                                          <p:stCondLst>
                                            <p:cond delay="0"/>
                                          </p:stCondLst>
                                        </p:cTn>
                                        <p:tgtEl>
                                          <p:spTgt spid="55341"/>
                                        </p:tgtEl>
                                        <p:attrNameLst>
                                          <p:attrName>style.visibility</p:attrName>
                                        </p:attrNameLst>
                                      </p:cBhvr>
                                      <p:to>
                                        <p:strVal val="visible"/>
                                      </p:to>
                                    </p:set>
                                    <p:animEffect transition="in" filter="slide(fromTop)">
                                      <p:cBhvr>
                                        <p:cTn id="178" dur="500"/>
                                        <p:tgtEl>
                                          <p:spTgt spid="55341"/>
                                        </p:tgtEl>
                                      </p:cBhvr>
                                    </p:animEffect>
                                  </p:childTnLst>
                                </p:cTn>
                              </p:par>
                              <p:par>
                                <p:cTn id="179" presetID="12" presetClass="exit" presetSubtype="4" fill="hold" nodeType="withEffect">
                                  <p:stCondLst>
                                    <p:cond delay="25000"/>
                                  </p:stCondLst>
                                  <p:childTnLst>
                                    <p:animEffect transition="out" filter="slide(fromBottom)">
                                      <p:cBhvr>
                                        <p:cTn id="180" dur="500"/>
                                        <p:tgtEl>
                                          <p:spTgt spid="55341"/>
                                        </p:tgtEl>
                                      </p:cBhvr>
                                    </p:animEffect>
                                    <p:set>
                                      <p:cBhvr>
                                        <p:cTn id="181" dur="1" fill="hold">
                                          <p:stCondLst>
                                            <p:cond delay="499"/>
                                          </p:stCondLst>
                                        </p:cTn>
                                        <p:tgtEl>
                                          <p:spTgt spid="55341"/>
                                        </p:tgtEl>
                                        <p:attrNameLst>
                                          <p:attrName>style.visibility</p:attrName>
                                        </p:attrNameLst>
                                      </p:cBhvr>
                                      <p:to>
                                        <p:strVal val="hidden"/>
                                      </p:to>
                                    </p:set>
                                  </p:childTnLst>
                                </p:cTn>
                              </p:par>
                              <p:par>
                                <p:cTn id="182" presetID="12" presetClass="entr" presetSubtype="1" fill="hold" nodeType="withEffect">
                                  <p:stCondLst>
                                    <p:cond delay="25000"/>
                                  </p:stCondLst>
                                  <p:childTnLst>
                                    <p:set>
                                      <p:cBhvr>
                                        <p:cTn id="183" dur="1" fill="hold">
                                          <p:stCondLst>
                                            <p:cond delay="0"/>
                                          </p:stCondLst>
                                        </p:cTn>
                                        <p:tgtEl>
                                          <p:spTgt spid="55344"/>
                                        </p:tgtEl>
                                        <p:attrNameLst>
                                          <p:attrName>style.visibility</p:attrName>
                                        </p:attrNameLst>
                                      </p:cBhvr>
                                      <p:to>
                                        <p:strVal val="visible"/>
                                      </p:to>
                                    </p:set>
                                    <p:animEffect transition="in" filter="slide(fromTop)">
                                      <p:cBhvr>
                                        <p:cTn id="184" dur="500"/>
                                        <p:tgtEl>
                                          <p:spTgt spid="55344"/>
                                        </p:tgtEl>
                                      </p:cBhvr>
                                    </p:animEffect>
                                  </p:childTnLst>
                                </p:cTn>
                              </p:par>
                              <p:par>
                                <p:cTn id="185" presetID="12" presetClass="exit" presetSubtype="4" fill="hold" nodeType="withEffect">
                                  <p:stCondLst>
                                    <p:cond delay="26000"/>
                                  </p:stCondLst>
                                  <p:childTnLst>
                                    <p:animEffect transition="out" filter="slide(fromBottom)">
                                      <p:cBhvr>
                                        <p:cTn id="186" dur="500"/>
                                        <p:tgtEl>
                                          <p:spTgt spid="55344"/>
                                        </p:tgtEl>
                                      </p:cBhvr>
                                    </p:animEffect>
                                    <p:set>
                                      <p:cBhvr>
                                        <p:cTn id="187" dur="1" fill="hold">
                                          <p:stCondLst>
                                            <p:cond delay="499"/>
                                          </p:stCondLst>
                                        </p:cTn>
                                        <p:tgtEl>
                                          <p:spTgt spid="55344"/>
                                        </p:tgtEl>
                                        <p:attrNameLst>
                                          <p:attrName>style.visibility</p:attrName>
                                        </p:attrNameLst>
                                      </p:cBhvr>
                                      <p:to>
                                        <p:strVal val="hidden"/>
                                      </p:to>
                                    </p:set>
                                  </p:childTnLst>
                                </p:cTn>
                              </p:par>
                              <p:par>
                                <p:cTn id="188" presetID="12" presetClass="entr" presetSubtype="1" fill="hold" nodeType="withEffect">
                                  <p:stCondLst>
                                    <p:cond delay="26000"/>
                                  </p:stCondLst>
                                  <p:childTnLst>
                                    <p:set>
                                      <p:cBhvr>
                                        <p:cTn id="189" dur="1" fill="hold">
                                          <p:stCondLst>
                                            <p:cond delay="0"/>
                                          </p:stCondLst>
                                        </p:cTn>
                                        <p:tgtEl>
                                          <p:spTgt spid="55347"/>
                                        </p:tgtEl>
                                        <p:attrNameLst>
                                          <p:attrName>style.visibility</p:attrName>
                                        </p:attrNameLst>
                                      </p:cBhvr>
                                      <p:to>
                                        <p:strVal val="visible"/>
                                      </p:to>
                                    </p:set>
                                    <p:animEffect transition="in" filter="slide(fromTop)">
                                      <p:cBhvr>
                                        <p:cTn id="190" dur="500"/>
                                        <p:tgtEl>
                                          <p:spTgt spid="55347"/>
                                        </p:tgtEl>
                                      </p:cBhvr>
                                    </p:animEffect>
                                  </p:childTnLst>
                                </p:cTn>
                              </p:par>
                              <p:par>
                                <p:cTn id="191" presetID="12" presetClass="exit" presetSubtype="4" fill="hold" nodeType="withEffect">
                                  <p:stCondLst>
                                    <p:cond delay="27000"/>
                                  </p:stCondLst>
                                  <p:childTnLst>
                                    <p:animEffect transition="out" filter="slide(fromBottom)">
                                      <p:cBhvr>
                                        <p:cTn id="192" dur="500"/>
                                        <p:tgtEl>
                                          <p:spTgt spid="55347"/>
                                        </p:tgtEl>
                                      </p:cBhvr>
                                    </p:animEffect>
                                    <p:set>
                                      <p:cBhvr>
                                        <p:cTn id="193" dur="1" fill="hold">
                                          <p:stCondLst>
                                            <p:cond delay="499"/>
                                          </p:stCondLst>
                                        </p:cTn>
                                        <p:tgtEl>
                                          <p:spTgt spid="55347"/>
                                        </p:tgtEl>
                                        <p:attrNameLst>
                                          <p:attrName>style.visibility</p:attrName>
                                        </p:attrNameLst>
                                      </p:cBhvr>
                                      <p:to>
                                        <p:strVal val="hidden"/>
                                      </p:to>
                                    </p:set>
                                  </p:childTnLst>
                                </p:cTn>
                              </p:par>
                              <p:par>
                                <p:cTn id="194" presetID="12" presetClass="entr" presetSubtype="1" fill="hold" nodeType="withEffect">
                                  <p:stCondLst>
                                    <p:cond delay="27000"/>
                                  </p:stCondLst>
                                  <p:childTnLst>
                                    <p:set>
                                      <p:cBhvr>
                                        <p:cTn id="195" dur="1" fill="hold">
                                          <p:stCondLst>
                                            <p:cond delay="0"/>
                                          </p:stCondLst>
                                        </p:cTn>
                                        <p:tgtEl>
                                          <p:spTgt spid="55350"/>
                                        </p:tgtEl>
                                        <p:attrNameLst>
                                          <p:attrName>style.visibility</p:attrName>
                                        </p:attrNameLst>
                                      </p:cBhvr>
                                      <p:to>
                                        <p:strVal val="visible"/>
                                      </p:to>
                                    </p:set>
                                    <p:animEffect transition="in" filter="slide(fromTop)">
                                      <p:cBhvr>
                                        <p:cTn id="196" dur="500"/>
                                        <p:tgtEl>
                                          <p:spTgt spid="55350"/>
                                        </p:tgtEl>
                                      </p:cBhvr>
                                    </p:animEffect>
                                  </p:childTnLst>
                                </p:cTn>
                              </p:par>
                              <p:par>
                                <p:cTn id="197" presetID="12" presetClass="exit" presetSubtype="4" fill="hold" nodeType="withEffect">
                                  <p:stCondLst>
                                    <p:cond delay="28000"/>
                                  </p:stCondLst>
                                  <p:childTnLst>
                                    <p:animEffect transition="out" filter="slide(fromBottom)">
                                      <p:cBhvr>
                                        <p:cTn id="198" dur="500"/>
                                        <p:tgtEl>
                                          <p:spTgt spid="55350"/>
                                        </p:tgtEl>
                                      </p:cBhvr>
                                    </p:animEffect>
                                    <p:set>
                                      <p:cBhvr>
                                        <p:cTn id="199" dur="1" fill="hold">
                                          <p:stCondLst>
                                            <p:cond delay="499"/>
                                          </p:stCondLst>
                                        </p:cTn>
                                        <p:tgtEl>
                                          <p:spTgt spid="55350"/>
                                        </p:tgtEl>
                                        <p:attrNameLst>
                                          <p:attrName>style.visibility</p:attrName>
                                        </p:attrNameLst>
                                      </p:cBhvr>
                                      <p:to>
                                        <p:strVal val="hidden"/>
                                      </p:to>
                                    </p:set>
                                  </p:childTnLst>
                                </p:cTn>
                              </p:par>
                              <p:par>
                                <p:cTn id="200" presetID="12" presetClass="entr" presetSubtype="1" fill="hold" nodeType="withEffect">
                                  <p:stCondLst>
                                    <p:cond delay="28000"/>
                                  </p:stCondLst>
                                  <p:childTnLst>
                                    <p:set>
                                      <p:cBhvr>
                                        <p:cTn id="201" dur="1" fill="hold">
                                          <p:stCondLst>
                                            <p:cond delay="0"/>
                                          </p:stCondLst>
                                        </p:cTn>
                                        <p:tgtEl>
                                          <p:spTgt spid="55353"/>
                                        </p:tgtEl>
                                        <p:attrNameLst>
                                          <p:attrName>style.visibility</p:attrName>
                                        </p:attrNameLst>
                                      </p:cBhvr>
                                      <p:to>
                                        <p:strVal val="visible"/>
                                      </p:to>
                                    </p:set>
                                    <p:animEffect transition="in" filter="slide(fromTop)">
                                      <p:cBhvr>
                                        <p:cTn id="202" dur="500"/>
                                        <p:tgtEl>
                                          <p:spTgt spid="55353"/>
                                        </p:tgtEl>
                                      </p:cBhvr>
                                    </p:animEffect>
                                  </p:childTnLst>
                                </p:cTn>
                              </p:par>
                              <p:par>
                                <p:cTn id="203" presetID="12" presetClass="exit" presetSubtype="4" fill="hold" nodeType="withEffect">
                                  <p:stCondLst>
                                    <p:cond delay="29000"/>
                                  </p:stCondLst>
                                  <p:childTnLst>
                                    <p:animEffect transition="out" filter="slide(fromBottom)">
                                      <p:cBhvr>
                                        <p:cTn id="204" dur="500"/>
                                        <p:tgtEl>
                                          <p:spTgt spid="55353"/>
                                        </p:tgtEl>
                                      </p:cBhvr>
                                    </p:animEffect>
                                    <p:set>
                                      <p:cBhvr>
                                        <p:cTn id="205" dur="1" fill="hold">
                                          <p:stCondLst>
                                            <p:cond delay="499"/>
                                          </p:stCondLst>
                                        </p:cTn>
                                        <p:tgtEl>
                                          <p:spTgt spid="55353"/>
                                        </p:tgtEl>
                                        <p:attrNameLst>
                                          <p:attrName>style.visibility</p:attrName>
                                        </p:attrNameLst>
                                      </p:cBhvr>
                                      <p:to>
                                        <p:strVal val="hidden"/>
                                      </p:to>
                                    </p:set>
                                  </p:childTnLst>
                                </p:cTn>
                              </p:par>
                              <p:par>
                                <p:cTn id="206" presetID="12" presetClass="entr" presetSubtype="1" fill="hold" nodeType="withEffect">
                                  <p:stCondLst>
                                    <p:cond delay="29000"/>
                                  </p:stCondLst>
                                  <p:childTnLst>
                                    <p:set>
                                      <p:cBhvr>
                                        <p:cTn id="207" dur="1" fill="hold">
                                          <p:stCondLst>
                                            <p:cond delay="0"/>
                                          </p:stCondLst>
                                        </p:cTn>
                                        <p:tgtEl>
                                          <p:spTgt spid="55356"/>
                                        </p:tgtEl>
                                        <p:attrNameLst>
                                          <p:attrName>style.visibility</p:attrName>
                                        </p:attrNameLst>
                                      </p:cBhvr>
                                      <p:to>
                                        <p:strVal val="visible"/>
                                      </p:to>
                                    </p:set>
                                    <p:animEffect transition="in" filter="slide(fromTop)">
                                      <p:cBhvr>
                                        <p:cTn id="208" dur="500"/>
                                        <p:tgtEl>
                                          <p:spTgt spid="55356"/>
                                        </p:tgtEl>
                                      </p:cBhvr>
                                    </p:animEffect>
                                  </p:childTnLst>
                                </p:cTn>
                              </p:par>
                              <p:par>
                                <p:cTn id="209" presetID="12" presetClass="exit" presetSubtype="4" fill="hold" nodeType="withEffect">
                                  <p:stCondLst>
                                    <p:cond delay="30000"/>
                                  </p:stCondLst>
                                  <p:childTnLst>
                                    <p:animEffect transition="out" filter="slide(fromBottom)">
                                      <p:cBhvr>
                                        <p:cTn id="210" dur="500"/>
                                        <p:tgtEl>
                                          <p:spTgt spid="55315"/>
                                        </p:tgtEl>
                                      </p:cBhvr>
                                    </p:animEffect>
                                    <p:set>
                                      <p:cBhvr>
                                        <p:cTn id="211" dur="1" fill="hold">
                                          <p:stCondLst>
                                            <p:cond delay="499"/>
                                          </p:stCondLst>
                                        </p:cTn>
                                        <p:tgtEl>
                                          <p:spTgt spid="55315"/>
                                        </p:tgtEl>
                                        <p:attrNameLst>
                                          <p:attrName>style.visibility</p:attrName>
                                        </p:attrNameLst>
                                      </p:cBhvr>
                                      <p:to>
                                        <p:strVal val="hidden"/>
                                      </p:to>
                                    </p:set>
                                  </p:childTnLst>
                                </p:cTn>
                              </p:par>
                              <p:par>
                                <p:cTn id="212" presetID="12" presetClass="entr" presetSubtype="1" fill="hold" nodeType="withEffect">
                                  <p:stCondLst>
                                    <p:cond delay="30000"/>
                                  </p:stCondLst>
                                  <p:childTnLst>
                                    <p:set>
                                      <p:cBhvr>
                                        <p:cTn id="213" dur="1" fill="hold">
                                          <p:stCondLst>
                                            <p:cond delay="0"/>
                                          </p:stCondLst>
                                        </p:cTn>
                                        <p:tgtEl>
                                          <p:spTgt spid="55359"/>
                                        </p:tgtEl>
                                        <p:attrNameLst>
                                          <p:attrName>style.visibility</p:attrName>
                                        </p:attrNameLst>
                                      </p:cBhvr>
                                      <p:to>
                                        <p:strVal val="visible"/>
                                      </p:to>
                                    </p:set>
                                    <p:animEffect transition="in" filter="slide(fromTop)">
                                      <p:cBhvr>
                                        <p:cTn id="214" dur="500"/>
                                        <p:tgtEl>
                                          <p:spTgt spid="55359"/>
                                        </p:tgtEl>
                                      </p:cBhvr>
                                    </p:animEffect>
                                  </p:childTnLst>
                                </p:cTn>
                              </p:par>
                              <p:par>
                                <p:cTn id="215" presetID="12" presetClass="exit" presetSubtype="4" fill="hold" nodeType="withEffect">
                                  <p:stCondLst>
                                    <p:cond delay="30000"/>
                                  </p:stCondLst>
                                  <p:childTnLst>
                                    <p:animEffect transition="out" filter="slide(fromBottom)">
                                      <p:cBhvr>
                                        <p:cTn id="216" dur="500"/>
                                        <p:tgtEl>
                                          <p:spTgt spid="55356"/>
                                        </p:tgtEl>
                                      </p:cBhvr>
                                    </p:animEffect>
                                    <p:set>
                                      <p:cBhvr>
                                        <p:cTn id="217" dur="1" fill="hold">
                                          <p:stCondLst>
                                            <p:cond delay="499"/>
                                          </p:stCondLst>
                                        </p:cTn>
                                        <p:tgtEl>
                                          <p:spTgt spid="55356"/>
                                        </p:tgtEl>
                                        <p:attrNameLst>
                                          <p:attrName>style.visibility</p:attrName>
                                        </p:attrNameLst>
                                      </p:cBhvr>
                                      <p:to>
                                        <p:strVal val="hidden"/>
                                      </p:to>
                                    </p:set>
                                  </p:childTnLst>
                                </p:cTn>
                              </p:par>
                              <p:par>
                                <p:cTn id="218" presetID="12" presetClass="entr" presetSubtype="1" fill="hold" nodeType="withEffect">
                                  <p:stCondLst>
                                    <p:cond delay="30000"/>
                                  </p:stCondLst>
                                  <p:childTnLst>
                                    <p:set>
                                      <p:cBhvr>
                                        <p:cTn id="219" dur="1" fill="hold">
                                          <p:stCondLst>
                                            <p:cond delay="0"/>
                                          </p:stCondLst>
                                        </p:cTn>
                                        <p:tgtEl>
                                          <p:spTgt spid="55389"/>
                                        </p:tgtEl>
                                        <p:attrNameLst>
                                          <p:attrName>style.visibility</p:attrName>
                                        </p:attrNameLst>
                                      </p:cBhvr>
                                      <p:to>
                                        <p:strVal val="visible"/>
                                      </p:to>
                                    </p:set>
                                    <p:animEffect transition="in" filter="slide(fromTop)">
                                      <p:cBhvr>
                                        <p:cTn id="220" dur="500"/>
                                        <p:tgtEl>
                                          <p:spTgt spid="55389"/>
                                        </p:tgtEl>
                                      </p:cBhvr>
                                    </p:animEffect>
                                  </p:childTnLst>
                                </p:cTn>
                              </p:par>
                              <p:par>
                                <p:cTn id="221" presetID="12" presetClass="exit" presetSubtype="4" fill="hold" nodeType="withEffect">
                                  <p:stCondLst>
                                    <p:cond delay="31000"/>
                                  </p:stCondLst>
                                  <p:childTnLst>
                                    <p:animEffect transition="out" filter="slide(fromBottom)">
                                      <p:cBhvr>
                                        <p:cTn id="222" dur="500"/>
                                        <p:tgtEl>
                                          <p:spTgt spid="55359"/>
                                        </p:tgtEl>
                                      </p:cBhvr>
                                    </p:animEffect>
                                    <p:set>
                                      <p:cBhvr>
                                        <p:cTn id="223" dur="1" fill="hold">
                                          <p:stCondLst>
                                            <p:cond delay="499"/>
                                          </p:stCondLst>
                                        </p:cTn>
                                        <p:tgtEl>
                                          <p:spTgt spid="55359"/>
                                        </p:tgtEl>
                                        <p:attrNameLst>
                                          <p:attrName>style.visibility</p:attrName>
                                        </p:attrNameLst>
                                      </p:cBhvr>
                                      <p:to>
                                        <p:strVal val="hidden"/>
                                      </p:to>
                                    </p:set>
                                  </p:childTnLst>
                                </p:cTn>
                              </p:par>
                              <p:par>
                                <p:cTn id="224" presetID="12" presetClass="entr" presetSubtype="1" fill="hold" nodeType="withEffect">
                                  <p:stCondLst>
                                    <p:cond delay="31000"/>
                                  </p:stCondLst>
                                  <p:childTnLst>
                                    <p:set>
                                      <p:cBhvr>
                                        <p:cTn id="225" dur="1" fill="hold">
                                          <p:stCondLst>
                                            <p:cond delay="0"/>
                                          </p:stCondLst>
                                        </p:cTn>
                                        <p:tgtEl>
                                          <p:spTgt spid="55362"/>
                                        </p:tgtEl>
                                        <p:attrNameLst>
                                          <p:attrName>style.visibility</p:attrName>
                                        </p:attrNameLst>
                                      </p:cBhvr>
                                      <p:to>
                                        <p:strVal val="visible"/>
                                      </p:to>
                                    </p:set>
                                    <p:animEffect transition="in" filter="slide(fromTop)">
                                      <p:cBhvr>
                                        <p:cTn id="226" dur="500"/>
                                        <p:tgtEl>
                                          <p:spTgt spid="55362"/>
                                        </p:tgtEl>
                                      </p:cBhvr>
                                    </p:animEffect>
                                  </p:childTnLst>
                                </p:cTn>
                              </p:par>
                              <p:par>
                                <p:cTn id="227" presetID="12" presetClass="exit" presetSubtype="4" fill="hold" nodeType="withEffect">
                                  <p:stCondLst>
                                    <p:cond delay="32000"/>
                                  </p:stCondLst>
                                  <p:childTnLst>
                                    <p:animEffect transition="out" filter="slide(fromBottom)">
                                      <p:cBhvr>
                                        <p:cTn id="228" dur="500"/>
                                        <p:tgtEl>
                                          <p:spTgt spid="55362"/>
                                        </p:tgtEl>
                                      </p:cBhvr>
                                    </p:animEffect>
                                    <p:set>
                                      <p:cBhvr>
                                        <p:cTn id="229" dur="1" fill="hold">
                                          <p:stCondLst>
                                            <p:cond delay="499"/>
                                          </p:stCondLst>
                                        </p:cTn>
                                        <p:tgtEl>
                                          <p:spTgt spid="55362"/>
                                        </p:tgtEl>
                                        <p:attrNameLst>
                                          <p:attrName>style.visibility</p:attrName>
                                        </p:attrNameLst>
                                      </p:cBhvr>
                                      <p:to>
                                        <p:strVal val="hidden"/>
                                      </p:to>
                                    </p:set>
                                  </p:childTnLst>
                                </p:cTn>
                              </p:par>
                              <p:par>
                                <p:cTn id="230" presetID="12" presetClass="entr" presetSubtype="1" fill="hold" nodeType="withEffect">
                                  <p:stCondLst>
                                    <p:cond delay="32000"/>
                                  </p:stCondLst>
                                  <p:childTnLst>
                                    <p:set>
                                      <p:cBhvr>
                                        <p:cTn id="231" dur="1" fill="hold">
                                          <p:stCondLst>
                                            <p:cond delay="0"/>
                                          </p:stCondLst>
                                        </p:cTn>
                                        <p:tgtEl>
                                          <p:spTgt spid="55365"/>
                                        </p:tgtEl>
                                        <p:attrNameLst>
                                          <p:attrName>style.visibility</p:attrName>
                                        </p:attrNameLst>
                                      </p:cBhvr>
                                      <p:to>
                                        <p:strVal val="visible"/>
                                      </p:to>
                                    </p:set>
                                    <p:animEffect transition="in" filter="slide(fromTop)">
                                      <p:cBhvr>
                                        <p:cTn id="232" dur="500"/>
                                        <p:tgtEl>
                                          <p:spTgt spid="55365"/>
                                        </p:tgtEl>
                                      </p:cBhvr>
                                    </p:animEffect>
                                  </p:childTnLst>
                                </p:cTn>
                              </p:par>
                              <p:par>
                                <p:cTn id="233" presetID="12" presetClass="exit" presetSubtype="4" fill="hold" nodeType="withEffect">
                                  <p:stCondLst>
                                    <p:cond delay="33000"/>
                                  </p:stCondLst>
                                  <p:childTnLst>
                                    <p:animEffect transition="out" filter="slide(fromBottom)">
                                      <p:cBhvr>
                                        <p:cTn id="234" dur="500"/>
                                        <p:tgtEl>
                                          <p:spTgt spid="55365"/>
                                        </p:tgtEl>
                                      </p:cBhvr>
                                    </p:animEffect>
                                    <p:set>
                                      <p:cBhvr>
                                        <p:cTn id="235" dur="1" fill="hold">
                                          <p:stCondLst>
                                            <p:cond delay="499"/>
                                          </p:stCondLst>
                                        </p:cTn>
                                        <p:tgtEl>
                                          <p:spTgt spid="55365"/>
                                        </p:tgtEl>
                                        <p:attrNameLst>
                                          <p:attrName>style.visibility</p:attrName>
                                        </p:attrNameLst>
                                      </p:cBhvr>
                                      <p:to>
                                        <p:strVal val="hidden"/>
                                      </p:to>
                                    </p:set>
                                  </p:childTnLst>
                                </p:cTn>
                              </p:par>
                              <p:par>
                                <p:cTn id="236" presetID="12" presetClass="entr" presetSubtype="1" fill="hold" nodeType="withEffect">
                                  <p:stCondLst>
                                    <p:cond delay="33000"/>
                                  </p:stCondLst>
                                  <p:childTnLst>
                                    <p:set>
                                      <p:cBhvr>
                                        <p:cTn id="237" dur="1" fill="hold">
                                          <p:stCondLst>
                                            <p:cond delay="0"/>
                                          </p:stCondLst>
                                        </p:cTn>
                                        <p:tgtEl>
                                          <p:spTgt spid="55368"/>
                                        </p:tgtEl>
                                        <p:attrNameLst>
                                          <p:attrName>style.visibility</p:attrName>
                                        </p:attrNameLst>
                                      </p:cBhvr>
                                      <p:to>
                                        <p:strVal val="visible"/>
                                      </p:to>
                                    </p:set>
                                    <p:animEffect transition="in" filter="slide(fromTop)">
                                      <p:cBhvr>
                                        <p:cTn id="238" dur="500"/>
                                        <p:tgtEl>
                                          <p:spTgt spid="55368"/>
                                        </p:tgtEl>
                                      </p:cBhvr>
                                    </p:animEffect>
                                  </p:childTnLst>
                                </p:cTn>
                              </p:par>
                              <p:par>
                                <p:cTn id="239" presetID="12" presetClass="exit" presetSubtype="4" fill="hold" nodeType="withEffect">
                                  <p:stCondLst>
                                    <p:cond delay="34000"/>
                                  </p:stCondLst>
                                  <p:childTnLst>
                                    <p:animEffect transition="out" filter="slide(fromBottom)">
                                      <p:cBhvr>
                                        <p:cTn id="240" dur="500"/>
                                        <p:tgtEl>
                                          <p:spTgt spid="55368"/>
                                        </p:tgtEl>
                                      </p:cBhvr>
                                    </p:animEffect>
                                    <p:set>
                                      <p:cBhvr>
                                        <p:cTn id="241" dur="1" fill="hold">
                                          <p:stCondLst>
                                            <p:cond delay="499"/>
                                          </p:stCondLst>
                                        </p:cTn>
                                        <p:tgtEl>
                                          <p:spTgt spid="55368"/>
                                        </p:tgtEl>
                                        <p:attrNameLst>
                                          <p:attrName>style.visibility</p:attrName>
                                        </p:attrNameLst>
                                      </p:cBhvr>
                                      <p:to>
                                        <p:strVal val="hidden"/>
                                      </p:to>
                                    </p:set>
                                  </p:childTnLst>
                                </p:cTn>
                              </p:par>
                              <p:par>
                                <p:cTn id="242" presetID="12" presetClass="entr" presetSubtype="1" fill="hold" nodeType="withEffect">
                                  <p:stCondLst>
                                    <p:cond delay="34000"/>
                                  </p:stCondLst>
                                  <p:childTnLst>
                                    <p:set>
                                      <p:cBhvr>
                                        <p:cTn id="243" dur="1" fill="hold">
                                          <p:stCondLst>
                                            <p:cond delay="0"/>
                                          </p:stCondLst>
                                        </p:cTn>
                                        <p:tgtEl>
                                          <p:spTgt spid="55371"/>
                                        </p:tgtEl>
                                        <p:attrNameLst>
                                          <p:attrName>style.visibility</p:attrName>
                                        </p:attrNameLst>
                                      </p:cBhvr>
                                      <p:to>
                                        <p:strVal val="visible"/>
                                      </p:to>
                                    </p:set>
                                    <p:animEffect transition="in" filter="slide(fromTop)">
                                      <p:cBhvr>
                                        <p:cTn id="244" dur="500"/>
                                        <p:tgtEl>
                                          <p:spTgt spid="55371"/>
                                        </p:tgtEl>
                                      </p:cBhvr>
                                    </p:animEffect>
                                  </p:childTnLst>
                                </p:cTn>
                              </p:par>
                              <p:par>
                                <p:cTn id="245" presetID="12" presetClass="exit" presetSubtype="4" fill="hold" nodeType="withEffect">
                                  <p:stCondLst>
                                    <p:cond delay="35000"/>
                                  </p:stCondLst>
                                  <p:childTnLst>
                                    <p:animEffect transition="out" filter="slide(fromBottom)">
                                      <p:cBhvr>
                                        <p:cTn id="246" dur="500"/>
                                        <p:tgtEl>
                                          <p:spTgt spid="55371"/>
                                        </p:tgtEl>
                                      </p:cBhvr>
                                    </p:animEffect>
                                    <p:set>
                                      <p:cBhvr>
                                        <p:cTn id="247" dur="1" fill="hold">
                                          <p:stCondLst>
                                            <p:cond delay="499"/>
                                          </p:stCondLst>
                                        </p:cTn>
                                        <p:tgtEl>
                                          <p:spTgt spid="55371"/>
                                        </p:tgtEl>
                                        <p:attrNameLst>
                                          <p:attrName>style.visibility</p:attrName>
                                        </p:attrNameLst>
                                      </p:cBhvr>
                                      <p:to>
                                        <p:strVal val="hidden"/>
                                      </p:to>
                                    </p:set>
                                  </p:childTnLst>
                                </p:cTn>
                              </p:par>
                              <p:par>
                                <p:cTn id="248" presetID="12" presetClass="entr" presetSubtype="1" fill="hold" nodeType="withEffect">
                                  <p:stCondLst>
                                    <p:cond delay="35000"/>
                                  </p:stCondLst>
                                  <p:childTnLst>
                                    <p:set>
                                      <p:cBhvr>
                                        <p:cTn id="249" dur="1" fill="hold">
                                          <p:stCondLst>
                                            <p:cond delay="0"/>
                                          </p:stCondLst>
                                        </p:cTn>
                                        <p:tgtEl>
                                          <p:spTgt spid="55374"/>
                                        </p:tgtEl>
                                        <p:attrNameLst>
                                          <p:attrName>style.visibility</p:attrName>
                                        </p:attrNameLst>
                                      </p:cBhvr>
                                      <p:to>
                                        <p:strVal val="visible"/>
                                      </p:to>
                                    </p:set>
                                    <p:animEffect transition="in" filter="slide(fromTop)">
                                      <p:cBhvr>
                                        <p:cTn id="250" dur="500"/>
                                        <p:tgtEl>
                                          <p:spTgt spid="55374"/>
                                        </p:tgtEl>
                                      </p:cBhvr>
                                    </p:animEffect>
                                  </p:childTnLst>
                                </p:cTn>
                              </p:par>
                              <p:par>
                                <p:cTn id="251" presetID="12" presetClass="exit" presetSubtype="4" fill="hold" nodeType="withEffect">
                                  <p:stCondLst>
                                    <p:cond delay="36000"/>
                                  </p:stCondLst>
                                  <p:childTnLst>
                                    <p:animEffect transition="out" filter="slide(fromBottom)">
                                      <p:cBhvr>
                                        <p:cTn id="252" dur="500"/>
                                        <p:tgtEl>
                                          <p:spTgt spid="55374"/>
                                        </p:tgtEl>
                                      </p:cBhvr>
                                    </p:animEffect>
                                    <p:set>
                                      <p:cBhvr>
                                        <p:cTn id="253" dur="1" fill="hold">
                                          <p:stCondLst>
                                            <p:cond delay="499"/>
                                          </p:stCondLst>
                                        </p:cTn>
                                        <p:tgtEl>
                                          <p:spTgt spid="55374"/>
                                        </p:tgtEl>
                                        <p:attrNameLst>
                                          <p:attrName>style.visibility</p:attrName>
                                        </p:attrNameLst>
                                      </p:cBhvr>
                                      <p:to>
                                        <p:strVal val="hidden"/>
                                      </p:to>
                                    </p:set>
                                  </p:childTnLst>
                                </p:cTn>
                              </p:par>
                              <p:par>
                                <p:cTn id="254" presetID="12" presetClass="entr" presetSubtype="1" fill="hold" nodeType="withEffect">
                                  <p:stCondLst>
                                    <p:cond delay="36000"/>
                                  </p:stCondLst>
                                  <p:childTnLst>
                                    <p:set>
                                      <p:cBhvr>
                                        <p:cTn id="255" dur="1" fill="hold">
                                          <p:stCondLst>
                                            <p:cond delay="0"/>
                                          </p:stCondLst>
                                        </p:cTn>
                                        <p:tgtEl>
                                          <p:spTgt spid="55377"/>
                                        </p:tgtEl>
                                        <p:attrNameLst>
                                          <p:attrName>style.visibility</p:attrName>
                                        </p:attrNameLst>
                                      </p:cBhvr>
                                      <p:to>
                                        <p:strVal val="visible"/>
                                      </p:to>
                                    </p:set>
                                    <p:animEffect transition="in" filter="slide(fromTop)">
                                      <p:cBhvr>
                                        <p:cTn id="256" dur="500"/>
                                        <p:tgtEl>
                                          <p:spTgt spid="55377"/>
                                        </p:tgtEl>
                                      </p:cBhvr>
                                    </p:animEffect>
                                  </p:childTnLst>
                                </p:cTn>
                              </p:par>
                              <p:par>
                                <p:cTn id="257" presetID="12" presetClass="exit" presetSubtype="4" fill="hold" nodeType="withEffect">
                                  <p:stCondLst>
                                    <p:cond delay="37000"/>
                                  </p:stCondLst>
                                  <p:childTnLst>
                                    <p:animEffect transition="out" filter="slide(fromBottom)">
                                      <p:cBhvr>
                                        <p:cTn id="258" dur="500"/>
                                        <p:tgtEl>
                                          <p:spTgt spid="55377"/>
                                        </p:tgtEl>
                                      </p:cBhvr>
                                    </p:animEffect>
                                    <p:set>
                                      <p:cBhvr>
                                        <p:cTn id="259" dur="1" fill="hold">
                                          <p:stCondLst>
                                            <p:cond delay="499"/>
                                          </p:stCondLst>
                                        </p:cTn>
                                        <p:tgtEl>
                                          <p:spTgt spid="55377"/>
                                        </p:tgtEl>
                                        <p:attrNameLst>
                                          <p:attrName>style.visibility</p:attrName>
                                        </p:attrNameLst>
                                      </p:cBhvr>
                                      <p:to>
                                        <p:strVal val="hidden"/>
                                      </p:to>
                                    </p:set>
                                  </p:childTnLst>
                                </p:cTn>
                              </p:par>
                              <p:par>
                                <p:cTn id="260" presetID="12" presetClass="entr" presetSubtype="1" fill="hold" nodeType="withEffect">
                                  <p:stCondLst>
                                    <p:cond delay="37000"/>
                                  </p:stCondLst>
                                  <p:childTnLst>
                                    <p:set>
                                      <p:cBhvr>
                                        <p:cTn id="261" dur="1" fill="hold">
                                          <p:stCondLst>
                                            <p:cond delay="0"/>
                                          </p:stCondLst>
                                        </p:cTn>
                                        <p:tgtEl>
                                          <p:spTgt spid="55380"/>
                                        </p:tgtEl>
                                        <p:attrNameLst>
                                          <p:attrName>style.visibility</p:attrName>
                                        </p:attrNameLst>
                                      </p:cBhvr>
                                      <p:to>
                                        <p:strVal val="visible"/>
                                      </p:to>
                                    </p:set>
                                    <p:animEffect transition="in" filter="slide(fromTop)">
                                      <p:cBhvr>
                                        <p:cTn id="262" dur="500"/>
                                        <p:tgtEl>
                                          <p:spTgt spid="55380"/>
                                        </p:tgtEl>
                                      </p:cBhvr>
                                    </p:animEffect>
                                  </p:childTnLst>
                                </p:cTn>
                              </p:par>
                              <p:par>
                                <p:cTn id="263" presetID="12" presetClass="exit" presetSubtype="4" fill="hold" nodeType="withEffect">
                                  <p:stCondLst>
                                    <p:cond delay="38000"/>
                                  </p:stCondLst>
                                  <p:childTnLst>
                                    <p:animEffect transition="out" filter="slide(fromBottom)">
                                      <p:cBhvr>
                                        <p:cTn id="264" dur="500"/>
                                        <p:tgtEl>
                                          <p:spTgt spid="55380"/>
                                        </p:tgtEl>
                                      </p:cBhvr>
                                    </p:animEffect>
                                    <p:set>
                                      <p:cBhvr>
                                        <p:cTn id="265" dur="1" fill="hold">
                                          <p:stCondLst>
                                            <p:cond delay="499"/>
                                          </p:stCondLst>
                                        </p:cTn>
                                        <p:tgtEl>
                                          <p:spTgt spid="55380"/>
                                        </p:tgtEl>
                                        <p:attrNameLst>
                                          <p:attrName>style.visibility</p:attrName>
                                        </p:attrNameLst>
                                      </p:cBhvr>
                                      <p:to>
                                        <p:strVal val="hidden"/>
                                      </p:to>
                                    </p:set>
                                  </p:childTnLst>
                                </p:cTn>
                              </p:par>
                              <p:par>
                                <p:cTn id="266" presetID="12" presetClass="entr" presetSubtype="1" fill="hold" nodeType="withEffect">
                                  <p:stCondLst>
                                    <p:cond delay="38000"/>
                                  </p:stCondLst>
                                  <p:childTnLst>
                                    <p:set>
                                      <p:cBhvr>
                                        <p:cTn id="267" dur="1" fill="hold">
                                          <p:stCondLst>
                                            <p:cond delay="0"/>
                                          </p:stCondLst>
                                        </p:cTn>
                                        <p:tgtEl>
                                          <p:spTgt spid="55383"/>
                                        </p:tgtEl>
                                        <p:attrNameLst>
                                          <p:attrName>style.visibility</p:attrName>
                                        </p:attrNameLst>
                                      </p:cBhvr>
                                      <p:to>
                                        <p:strVal val="visible"/>
                                      </p:to>
                                    </p:set>
                                    <p:animEffect transition="in" filter="slide(fromTop)">
                                      <p:cBhvr>
                                        <p:cTn id="268" dur="500"/>
                                        <p:tgtEl>
                                          <p:spTgt spid="55383"/>
                                        </p:tgtEl>
                                      </p:cBhvr>
                                    </p:animEffect>
                                  </p:childTnLst>
                                </p:cTn>
                              </p:par>
                              <p:par>
                                <p:cTn id="269" presetID="12" presetClass="exit" presetSubtype="4" fill="hold" nodeType="withEffect">
                                  <p:stCondLst>
                                    <p:cond delay="39000"/>
                                  </p:stCondLst>
                                  <p:childTnLst>
                                    <p:animEffect transition="out" filter="slide(fromBottom)">
                                      <p:cBhvr>
                                        <p:cTn id="270" dur="500"/>
                                        <p:tgtEl>
                                          <p:spTgt spid="55383"/>
                                        </p:tgtEl>
                                      </p:cBhvr>
                                    </p:animEffect>
                                    <p:set>
                                      <p:cBhvr>
                                        <p:cTn id="271" dur="1" fill="hold">
                                          <p:stCondLst>
                                            <p:cond delay="499"/>
                                          </p:stCondLst>
                                        </p:cTn>
                                        <p:tgtEl>
                                          <p:spTgt spid="55383"/>
                                        </p:tgtEl>
                                        <p:attrNameLst>
                                          <p:attrName>style.visibility</p:attrName>
                                        </p:attrNameLst>
                                      </p:cBhvr>
                                      <p:to>
                                        <p:strVal val="hidden"/>
                                      </p:to>
                                    </p:set>
                                  </p:childTnLst>
                                </p:cTn>
                              </p:par>
                              <p:par>
                                <p:cTn id="272" presetID="12" presetClass="entr" presetSubtype="1" fill="hold" nodeType="withEffect">
                                  <p:stCondLst>
                                    <p:cond delay="39000"/>
                                  </p:stCondLst>
                                  <p:childTnLst>
                                    <p:set>
                                      <p:cBhvr>
                                        <p:cTn id="273" dur="1" fill="hold">
                                          <p:stCondLst>
                                            <p:cond delay="0"/>
                                          </p:stCondLst>
                                        </p:cTn>
                                        <p:tgtEl>
                                          <p:spTgt spid="55386"/>
                                        </p:tgtEl>
                                        <p:attrNameLst>
                                          <p:attrName>style.visibility</p:attrName>
                                        </p:attrNameLst>
                                      </p:cBhvr>
                                      <p:to>
                                        <p:strVal val="visible"/>
                                      </p:to>
                                    </p:set>
                                    <p:animEffect transition="in" filter="slide(fromTop)">
                                      <p:cBhvr>
                                        <p:cTn id="274" dur="500"/>
                                        <p:tgtEl>
                                          <p:spTgt spid="55386"/>
                                        </p:tgtEl>
                                      </p:cBhvr>
                                    </p:animEffect>
                                  </p:childTnLst>
                                </p:cTn>
                              </p:par>
                              <p:par>
                                <p:cTn id="275" presetID="12" presetClass="exit" presetSubtype="4" fill="hold" nodeType="withEffect">
                                  <p:stCondLst>
                                    <p:cond delay="40000"/>
                                  </p:stCondLst>
                                  <p:childTnLst>
                                    <p:animEffect transition="out" filter="slide(fromBottom)">
                                      <p:cBhvr>
                                        <p:cTn id="276" dur="500"/>
                                        <p:tgtEl>
                                          <p:spTgt spid="55386"/>
                                        </p:tgtEl>
                                      </p:cBhvr>
                                    </p:animEffect>
                                    <p:set>
                                      <p:cBhvr>
                                        <p:cTn id="277" dur="1" fill="hold">
                                          <p:stCondLst>
                                            <p:cond delay="499"/>
                                          </p:stCondLst>
                                        </p:cTn>
                                        <p:tgtEl>
                                          <p:spTgt spid="55386"/>
                                        </p:tgtEl>
                                        <p:attrNameLst>
                                          <p:attrName>style.visibility</p:attrName>
                                        </p:attrNameLst>
                                      </p:cBhvr>
                                      <p:to>
                                        <p:strVal val="hidden"/>
                                      </p:to>
                                    </p:set>
                                  </p:childTnLst>
                                </p:cTn>
                              </p:par>
                              <p:par>
                                <p:cTn id="278" presetID="12" presetClass="entr" presetSubtype="1" fill="hold" nodeType="withEffect">
                                  <p:stCondLst>
                                    <p:cond delay="40000"/>
                                  </p:stCondLst>
                                  <p:childTnLst>
                                    <p:set>
                                      <p:cBhvr>
                                        <p:cTn id="279" dur="1" fill="hold">
                                          <p:stCondLst>
                                            <p:cond delay="0"/>
                                          </p:stCondLst>
                                        </p:cTn>
                                        <p:tgtEl>
                                          <p:spTgt spid="55392"/>
                                        </p:tgtEl>
                                        <p:attrNameLst>
                                          <p:attrName>style.visibility</p:attrName>
                                        </p:attrNameLst>
                                      </p:cBhvr>
                                      <p:to>
                                        <p:strVal val="visible"/>
                                      </p:to>
                                    </p:set>
                                    <p:animEffect transition="in" filter="slide(fromTop)">
                                      <p:cBhvr>
                                        <p:cTn id="280" dur="500"/>
                                        <p:tgtEl>
                                          <p:spTgt spid="55392"/>
                                        </p:tgtEl>
                                      </p:cBhvr>
                                    </p:animEffect>
                                  </p:childTnLst>
                                </p:cTn>
                              </p:par>
                              <p:par>
                                <p:cTn id="281" presetID="12" presetClass="exit" presetSubtype="4" fill="hold" nodeType="withEffect">
                                  <p:stCondLst>
                                    <p:cond delay="40000"/>
                                  </p:stCondLst>
                                  <p:childTnLst>
                                    <p:animEffect transition="out" filter="slide(fromBottom)">
                                      <p:cBhvr>
                                        <p:cTn id="282" dur="500"/>
                                        <p:tgtEl>
                                          <p:spTgt spid="55389"/>
                                        </p:tgtEl>
                                      </p:cBhvr>
                                    </p:animEffect>
                                    <p:set>
                                      <p:cBhvr>
                                        <p:cTn id="283" dur="1" fill="hold">
                                          <p:stCondLst>
                                            <p:cond delay="499"/>
                                          </p:stCondLst>
                                        </p:cTn>
                                        <p:tgtEl>
                                          <p:spTgt spid="55389"/>
                                        </p:tgtEl>
                                        <p:attrNameLst>
                                          <p:attrName>style.visibility</p:attrName>
                                        </p:attrNameLst>
                                      </p:cBhvr>
                                      <p:to>
                                        <p:strVal val="hidden"/>
                                      </p:to>
                                    </p:set>
                                  </p:childTnLst>
                                </p:cTn>
                              </p:par>
                              <p:par>
                                <p:cTn id="284" presetID="12" presetClass="entr" presetSubtype="1" fill="hold" nodeType="withEffect">
                                  <p:stCondLst>
                                    <p:cond delay="40000"/>
                                  </p:stCondLst>
                                  <p:childTnLst>
                                    <p:set>
                                      <p:cBhvr>
                                        <p:cTn id="285" dur="1" fill="hold">
                                          <p:stCondLst>
                                            <p:cond delay="0"/>
                                          </p:stCondLst>
                                        </p:cTn>
                                        <p:tgtEl>
                                          <p:spTgt spid="55395"/>
                                        </p:tgtEl>
                                        <p:attrNameLst>
                                          <p:attrName>style.visibility</p:attrName>
                                        </p:attrNameLst>
                                      </p:cBhvr>
                                      <p:to>
                                        <p:strVal val="visible"/>
                                      </p:to>
                                    </p:set>
                                    <p:animEffect transition="in" filter="slide(fromTop)">
                                      <p:cBhvr>
                                        <p:cTn id="286" dur="500"/>
                                        <p:tgtEl>
                                          <p:spTgt spid="55395"/>
                                        </p:tgtEl>
                                      </p:cBhvr>
                                    </p:animEffect>
                                  </p:childTnLst>
                                </p:cTn>
                              </p:par>
                              <p:par>
                                <p:cTn id="287" presetID="12" presetClass="exit" presetSubtype="4" fill="hold" nodeType="withEffect">
                                  <p:stCondLst>
                                    <p:cond delay="41000"/>
                                  </p:stCondLst>
                                  <p:childTnLst>
                                    <p:animEffect transition="out" filter="slide(fromBottom)">
                                      <p:cBhvr>
                                        <p:cTn id="288" dur="500"/>
                                        <p:tgtEl>
                                          <p:spTgt spid="55395"/>
                                        </p:tgtEl>
                                      </p:cBhvr>
                                    </p:animEffect>
                                    <p:set>
                                      <p:cBhvr>
                                        <p:cTn id="289" dur="1" fill="hold">
                                          <p:stCondLst>
                                            <p:cond delay="499"/>
                                          </p:stCondLst>
                                        </p:cTn>
                                        <p:tgtEl>
                                          <p:spTgt spid="55395"/>
                                        </p:tgtEl>
                                        <p:attrNameLst>
                                          <p:attrName>style.visibility</p:attrName>
                                        </p:attrNameLst>
                                      </p:cBhvr>
                                      <p:to>
                                        <p:strVal val="hidden"/>
                                      </p:to>
                                    </p:set>
                                  </p:childTnLst>
                                </p:cTn>
                              </p:par>
                              <p:par>
                                <p:cTn id="290" presetID="12" presetClass="entr" presetSubtype="1" fill="hold" nodeType="withEffect">
                                  <p:stCondLst>
                                    <p:cond delay="41000"/>
                                  </p:stCondLst>
                                  <p:childTnLst>
                                    <p:set>
                                      <p:cBhvr>
                                        <p:cTn id="291" dur="1" fill="hold">
                                          <p:stCondLst>
                                            <p:cond delay="0"/>
                                          </p:stCondLst>
                                        </p:cTn>
                                        <p:tgtEl>
                                          <p:spTgt spid="55398"/>
                                        </p:tgtEl>
                                        <p:attrNameLst>
                                          <p:attrName>style.visibility</p:attrName>
                                        </p:attrNameLst>
                                      </p:cBhvr>
                                      <p:to>
                                        <p:strVal val="visible"/>
                                      </p:to>
                                    </p:set>
                                    <p:animEffect transition="in" filter="slide(fromTop)">
                                      <p:cBhvr>
                                        <p:cTn id="292" dur="500"/>
                                        <p:tgtEl>
                                          <p:spTgt spid="55398"/>
                                        </p:tgtEl>
                                      </p:cBhvr>
                                    </p:animEffect>
                                  </p:childTnLst>
                                </p:cTn>
                              </p:par>
                              <p:par>
                                <p:cTn id="293" presetID="12" presetClass="exit" presetSubtype="4" fill="hold" nodeType="withEffect">
                                  <p:stCondLst>
                                    <p:cond delay="42000"/>
                                  </p:stCondLst>
                                  <p:childTnLst>
                                    <p:animEffect transition="out" filter="slide(fromBottom)">
                                      <p:cBhvr>
                                        <p:cTn id="294" dur="500"/>
                                        <p:tgtEl>
                                          <p:spTgt spid="55398"/>
                                        </p:tgtEl>
                                      </p:cBhvr>
                                    </p:animEffect>
                                    <p:set>
                                      <p:cBhvr>
                                        <p:cTn id="295" dur="1" fill="hold">
                                          <p:stCondLst>
                                            <p:cond delay="499"/>
                                          </p:stCondLst>
                                        </p:cTn>
                                        <p:tgtEl>
                                          <p:spTgt spid="55398"/>
                                        </p:tgtEl>
                                        <p:attrNameLst>
                                          <p:attrName>style.visibility</p:attrName>
                                        </p:attrNameLst>
                                      </p:cBhvr>
                                      <p:to>
                                        <p:strVal val="hidden"/>
                                      </p:to>
                                    </p:set>
                                  </p:childTnLst>
                                </p:cTn>
                              </p:par>
                              <p:par>
                                <p:cTn id="296" presetID="12" presetClass="entr" presetSubtype="1" fill="hold" nodeType="withEffect">
                                  <p:stCondLst>
                                    <p:cond delay="42000"/>
                                  </p:stCondLst>
                                  <p:childTnLst>
                                    <p:set>
                                      <p:cBhvr>
                                        <p:cTn id="297" dur="1" fill="hold">
                                          <p:stCondLst>
                                            <p:cond delay="0"/>
                                          </p:stCondLst>
                                        </p:cTn>
                                        <p:tgtEl>
                                          <p:spTgt spid="55401"/>
                                        </p:tgtEl>
                                        <p:attrNameLst>
                                          <p:attrName>style.visibility</p:attrName>
                                        </p:attrNameLst>
                                      </p:cBhvr>
                                      <p:to>
                                        <p:strVal val="visible"/>
                                      </p:to>
                                    </p:set>
                                    <p:animEffect transition="in" filter="slide(fromTop)">
                                      <p:cBhvr>
                                        <p:cTn id="298" dur="500"/>
                                        <p:tgtEl>
                                          <p:spTgt spid="55401"/>
                                        </p:tgtEl>
                                      </p:cBhvr>
                                    </p:animEffect>
                                  </p:childTnLst>
                                </p:cTn>
                              </p:par>
                              <p:par>
                                <p:cTn id="299" presetID="12" presetClass="exit" presetSubtype="4" fill="hold" nodeType="withEffect">
                                  <p:stCondLst>
                                    <p:cond delay="43000"/>
                                  </p:stCondLst>
                                  <p:childTnLst>
                                    <p:animEffect transition="out" filter="slide(fromBottom)">
                                      <p:cBhvr>
                                        <p:cTn id="300" dur="500"/>
                                        <p:tgtEl>
                                          <p:spTgt spid="55401"/>
                                        </p:tgtEl>
                                      </p:cBhvr>
                                    </p:animEffect>
                                    <p:set>
                                      <p:cBhvr>
                                        <p:cTn id="301" dur="1" fill="hold">
                                          <p:stCondLst>
                                            <p:cond delay="499"/>
                                          </p:stCondLst>
                                        </p:cTn>
                                        <p:tgtEl>
                                          <p:spTgt spid="55401"/>
                                        </p:tgtEl>
                                        <p:attrNameLst>
                                          <p:attrName>style.visibility</p:attrName>
                                        </p:attrNameLst>
                                      </p:cBhvr>
                                      <p:to>
                                        <p:strVal val="hidden"/>
                                      </p:to>
                                    </p:set>
                                  </p:childTnLst>
                                </p:cTn>
                              </p:par>
                              <p:par>
                                <p:cTn id="302" presetID="12" presetClass="entr" presetSubtype="1" fill="hold" nodeType="withEffect">
                                  <p:stCondLst>
                                    <p:cond delay="43000"/>
                                  </p:stCondLst>
                                  <p:childTnLst>
                                    <p:set>
                                      <p:cBhvr>
                                        <p:cTn id="303" dur="1" fill="hold">
                                          <p:stCondLst>
                                            <p:cond delay="0"/>
                                          </p:stCondLst>
                                        </p:cTn>
                                        <p:tgtEl>
                                          <p:spTgt spid="55404"/>
                                        </p:tgtEl>
                                        <p:attrNameLst>
                                          <p:attrName>style.visibility</p:attrName>
                                        </p:attrNameLst>
                                      </p:cBhvr>
                                      <p:to>
                                        <p:strVal val="visible"/>
                                      </p:to>
                                    </p:set>
                                    <p:animEffect transition="in" filter="slide(fromTop)">
                                      <p:cBhvr>
                                        <p:cTn id="304" dur="500"/>
                                        <p:tgtEl>
                                          <p:spTgt spid="55404"/>
                                        </p:tgtEl>
                                      </p:cBhvr>
                                    </p:animEffect>
                                  </p:childTnLst>
                                </p:cTn>
                              </p:par>
                              <p:par>
                                <p:cTn id="305" presetID="12" presetClass="exit" presetSubtype="4" fill="hold" nodeType="withEffect">
                                  <p:stCondLst>
                                    <p:cond delay="44000"/>
                                  </p:stCondLst>
                                  <p:childTnLst>
                                    <p:animEffect transition="out" filter="slide(fromBottom)">
                                      <p:cBhvr>
                                        <p:cTn id="306" dur="500"/>
                                        <p:tgtEl>
                                          <p:spTgt spid="55404"/>
                                        </p:tgtEl>
                                      </p:cBhvr>
                                    </p:animEffect>
                                    <p:set>
                                      <p:cBhvr>
                                        <p:cTn id="307" dur="1" fill="hold">
                                          <p:stCondLst>
                                            <p:cond delay="499"/>
                                          </p:stCondLst>
                                        </p:cTn>
                                        <p:tgtEl>
                                          <p:spTgt spid="55404"/>
                                        </p:tgtEl>
                                        <p:attrNameLst>
                                          <p:attrName>style.visibility</p:attrName>
                                        </p:attrNameLst>
                                      </p:cBhvr>
                                      <p:to>
                                        <p:strVal val="hidden"/>
                                      </p:to>
                                    </p:set>
                                  </p:childTnLst>
                                </p:cTn>
                              </p:par>
                              <p:par>
                                <p:cTn id="308" presetID="12" presetClass="entr" presetSubtype="1" fill="hold" nodeType="withEffect">
                                  <p:stCondLst>
                                    <p:cond delay="44000"/>
                                  </p:stCondLst>
                                  <p:childTnLst>
                                    <p:set>
                                      <p:cBhvr>
                                        <p:cTn id="309" dur="1" fill="hold">
                                          <p:stCondLst>
                                            <p:cond delay="0"/>
                                          </p:stCondLst>
                                        </p:cTn>
                                        <p:tgtEl>
                                          <p:spTgt spid="55407"/>
                                        </p:tgtEl>
                                        <p:attrNameLst>
                                          <p:attrName>style.visibility</p:attrName>
                                        </p:attrNameLst>
                                      </p:cBhvr>
                                      <p:to>
                                        <p:strVal val="visible"/>
                                      </p:to>
                                    </p:set>
                                    <p:animEffect transition="in" filter="slide(fromTop)">
                                      <p:cBhvr>
                                        <p:cTn id="310" dur="500"/>
                                        <p:tgtEl>
                                          <p:spTgt spid="55407"/>
                                        </p:tgtEl>
                                      </p:cBhvr>
                                    </p:animEffect>
                                  </p:childTnLst>
                                </p:cTn>
                              </p:par>
                              <p:par>
                                <p:cTn id="311" presetID="12" presetClass="exit" presetSubtype="4" fill="hold" nodeType="withEffect">
                                  <p:stCondLst>
                                    <p:cond delay="45000"/>
                                  </p:stCondLst>
                                  <p:childTnLst>
                                    <p:animEffect transition="out" filter="slide(fromBottom)">
                                      <p:cBhvr>
                                        <p:cTn id="312" dur="500"/>
                                        <p:tgtEl>
                                          <p:spTgt spid="55407"/>
                                        </p:tgtEl>
                                      </p:cBhvr>
                                    </p:animEffect>
                                    <p:set>
                                      <p:cBhvr>
                                        <p:cTn id="313" dur="1" fill="hold">
                                          <p:stCondLst>
                                            <p:cond delay="499"/>
                                          </p:stCondLst>
                                        </p:cTn>
                                        <p:tgtEl>
                                          <p:spTgt spid="55407"/>
                                        </p:tgtEl>
                                        <p:attrNameLst>
                                          <p:attrName>style.visibility</p:attrName>
                                        </p:attrNameLst>
                                      </p:cBhvr>
                                      <p:to>
                                        <p:strVal val="hidden"/>
                                      </p:to>
                                    </p:set>
                                  </p:childTnLst>
                                </p:cTn>
                              </p:par>
                              <p:par>
                                <p:cTn id="314" presetID="12" presetClass="entr" presetSubtype="1" fill="hold" nodeType="withEffect">
                                  <p:stCondLst>
                                    <p:cond delay="45000"/>
                                  </p:stCondLst>
                                  <p:childTnLst>
                                    <p:set>
                                      <p:cBhvr>
                                        <p:cTn id="315" dur="1" fill="hold">
                                          <p:stCondLst>
                                            <p:cond delay="0"/>
                                          </p:stCondLst>
                                        </p:cTn>
                                        <p:tgtEl>
                                          <p:spTgt spid="55410"/>
                                        </p:tgtEl>
                                        <p:attrNameLst>
                                          <p:attrName>style.visibility</p:attrName>
                                        </p:attrNameLst>
                                      </p:cBhvr>
                                      <p:to>
                                        <p:strVal val="visible"/>
                                      </p:to>
                                    </p:set>
                                    <p:animEffect transition="in" filter="slide(fromTop)">
                                      <p:cBhvr>
                                        <p:cTn id="316" dur="500"/>
                                        <p:tgtEl>
                                          <p:spTgt spid="55410"/>
                                        </p:tgtEl>
                                      </p:cBhvr>
                                    </p:animEffect>
                                  </p:childTnLst>
                                </p:cTn>
                              </p:par>
                              <p:par>
                                <p:cTn id="317" presetID="12" presetClass="exit" presetSubtype="4" fill="hold" nodeType="withEffect">
                                  <p:stCondLst>
                                    <p:cond delay="46000"/>
                                  </p:stCondLst>
                                  <p:childTnLst>
                                    <p:animEffect transition="out" filter="slide(fromBottom)">
                                      <p:cBhvr>
                                        <p:cTn id="318" dur="500"/>
                                        <p:tgtEl>
                                          <p:spTgt spid="55410"/>
                                        </p:tgtEl>
                                      </p:cBhvr>
                                    </p:animEffect>
                                    <p:set>
                                      <p:cBhvr>
                                        <p:cTn id="319" dur="1" fill="hold">
                                          <p:stCondLst>
                                            <p:cond delay="499"/>
                                          </p:stCondLst>
                                        </p:cTn>
                                        <p:tgtEl>
                                          <p:spTgt spid="55410"/>
                                        </p:tgtEl>
                                        <p:attrNameLst>
                                          <p:attrName>style.visibility</p:attrName>
                                        </p:attrNameLst>
                                      </p:cBhvr>
                                      <p:to>
                                        <p:strVal val="hidden"/>
                                      </p:to>
                                    </p:set>
                                  </p:childTnLst>
                                </p:cTn>
                              </p:par>
                              <p:par>
                                <p:cTn id="320" presetID="12" presetClass="entr" presetSubtype="1" fill="hold" nodeType="withEffect">
                                  <p:stCondLst>
                                    <p:cond delay="46000"/>
                                  </p:stCondLst>
                                  <p:childTnLst>
                                    <p:set>
                                      <p:cBhvr>
                                        <p:cTn id="321" dur="1" fill="hold">
                                          <p:stCondLst>
                                            <p:cond delay="0"/>
                                          </p:stCondLst>
                                        </p:cTn>
                                        <p:tgtEl>
                                          <p:spTgt spid="55413"/>
                                        </p:tgtEl>
                                        <p:attrNameLst>
                                          <p:attrName>style.visibility</p:attrName>
                                        </p:attrNameLst>
                                      </p:cBhvr>
                                      <p:to>
                                        <p:strVal val="visible"/>
                                      </p:to>
                                    </p:set>
                                    <p:animEffect transition="in" filter="slide(fromTop)">
                                      <p:cBhvr>
                                        <p:cTn id="322" dur="500"/>
                                        <p:tgtEl>
                                          <p:spTgt spid="55413"/>
                                        </p:tgtEl>
                                      </p:cBhvr>
                                    </p:animEffect>
                                  </p:childTnLst>
                                </p:cTn>
                              </p:par>
                              <p:par>
                                <p:cTn id="323" presetID="12" presetClass="exit" presetSubtype="4" fill="hold" nodeType="withEffect">
                                  <p:stCondLst>
                                    <p:cond delay="47000"/>
                                  </p:stCondLst>
                                  <p:childTnLst>
                                    <p:animEffect transition="out" filter="slide(fromBottom)">
                                      <p:cBhvr>
                                        <p:cTn id="324" dur="500"/>
                                        <p:tgtEl>
                                          <p:spTgt spid="55413"/>
                                        </p:tgtEl>
                                      </p:cBhvr>
                                    </p:animEffect>
                                    <p:set>
                                      <p:cBhvr>
                                        <p:cTn id="325" dur="1" fill="hold">
                                          <p:stCondLst>
                                            <p:cond delay="499"/>
                                          </p:stCondLst>
                                        </p:cTn>
                                        <p:tgtEl>
                                          <p:spTgt spid="55413"/>
                                        </p:tgtEl>
                                        <p:attrNameLst>
                                          <p:attrName>style.visibility</p:attrName>
                                        </p:attrNameLst>
                                      </p:cBhvr>
                                      <p:to>
                                        <p:strVal val="hidden"/>
                                      </p:to>
                                    </p:set>
                                  </p:childTnLst>
                                </p:cTn>
                              </p:par>
                              <p:par>
                                <p:cTn id="326" presetID="12" presetClass="entr" presetSubtype="1" fill="hold" nodeType="withEffect">
                                  <p:stCondLst>
                                    <p:cond delay="47000"/>
                                  </p:stCondLst>
                                  <p:childTnLst>
                                    <p:set>
                                      <p:cBhvr>
                                        <p:cTn id="327" dur="1" fill="hold">
                                          <p:stCondLst>
                                            <p:cond delay="0"/>
                                          </p:stCondLst>
                                        </p:cTn>
                                        <p:tgtEl>
                                          <p:spTgt spid="55416"/>
                                        </p:tgtEl>
                                        <p:attrNameLst>
                                          <p:attrName>style.visibility</p:attrName>
                                        </p:attrNameLst>
                                      </p:cBhvr>
                                      <p:to>
                                        <p:strVal val="visible"/>
                                      </p:to>
                                    </p:set>
                                    <p:animEffect transition="in" filter="slide(fromTop)">
                                      <p:cBhvr>
                                        <p:cTn id="328" dur="500"/>
                                        <p:tgtEl>
                                          <p:spTgt spid="55416"/>
                                        </p:tgtEl>
                                      </p:cBhvr>
                                    </p:animEffect>
                                  </p:childTnLst>
                                </p:cTn>
                              </p:par>
                              <p:par>
                                <p:cTn id="329" presetID="12" presetClass="exit" presetSubtype="4" fill="hold" nodeType="withEffect">
                                  <p:stCondLst>
                                    <p:cond delay="48000"/>
                                  </p:stCondLst>
                                  <p:childTnLst>
                                    <p:animEffect transition="out" filter="slide(fromBottom)">
                                      <p:cBhvr>
                                        <p:cTn id="330" dur="500"/>
                                        <p:tgtEl>
                                          <p:spTgt spid="55416"/>
                                        </p:tgtEl>
                                      </p:cBhvr>
                                    </p:animEffect>
                                    <p:set>
                                      <p:cBhvr>
                                        <p:cTn id="331" dur="1" fill="hold">
                                          <p:stCondLst>
                                            <p:cond delay="499"/>
                                          </p:stCondLst>
                                        </p:cTn>
                                        <p:tgtEl>
                                          <p:spTgt spid="55416"/>
                                        </p:tgtEl>
                                        <p:attrNameLst>
                                          <p:attrName>style.visibility</p:attrName>
                                        </p:attrNameLst>
                                      </p:cBhvr>
                                      <p:to>
                                        <p:strVal val="hidden"/>
                                      </p:to>
                                    </p:set>
                                  </p:childTnLst>
                                </p:cTn>
                              </p:par>
                              <p:par>
                                <p:cTn id="332" presetID="12" presetClass="entr" presetSubtype="1" fill="hold" nodeType="withEffect">
                                  <p:stCondLst>
                                    <p:cond delay="48000"/>
                                  </p:stCondLst>
                                  <p:childTnLst>
                                    <p:set>
                                      <p:cBhvr>
                                        <p:cTn id="333" dur="1" fill="hold">
                                          <p:stCondLst>
                                            <p:cond delay="0"/>
                                          </p:stCondLst>
                                        </p:cTn>
                                        <p:tgtEl>
                                          <p:spTgt spid="55419"/>
                                        </p:tgtEl>
                                        <p:attrNameLst>
                                          <p:attrName>style.visibility</p:attrName>
                                        </p:attrNameLst>
                                      </p:cBhvr>
                                      <p:to>
                                        <p:strVal val="visible"/>
                                      </p:to>
                                    </p:set>
                                    <p:animEffect transition="in" filter="slide(fromTop)">
                                      <p:cBhvr>
                                        <p:cTn id="334" dur="500"/>
                                        <p:tgtEl>
                                          <p:spTgt spid="55419"/>
                                        </p:tgtEl>
                                      </p:cBhvr>
                                    </p:animEffect>
                                  </p:childTnLst>
                                </p:cTn>
                              </p:par>
                              <p:par>
                                <p:cTn id="335" presetID="12" presetClass="exit" presetSubtype="4" fill="hold" nodeType="withEffect">
                                  <p:stCondLst>
                                    <p:cond delay="49000"/>
                                  </p:stCondLst>
                                  <p:childTnLst>
                                    <p:animEffect transition="out" filter="slide(fromBottom)">
                                      <p:cBhvr>
                                        <p:cTn id="336" dur="500"/>
                                        <p:tgtEl>
                                          <p:spTgt spid="55419"/>
                                        </p:tgtEl>
                                      </p:cBhvr>
                                    </p:animEffect>
                                    <p:set>
                                      <p:cBhvr>
                                        <p:cTn id="337" dur="1" fill="hold">
                                          <p:stCondLst>
                                            <p:cond delay="499"/>
                                          </p:stCondLst>
                                        </p:cTn>
                                        <p:tgtEl>
                                          <p:spTgt spid="55419"/>
                                        </p:tgtEl>
                                        <p:attrNameLst>
                                          <p:attrName>style.visibility</p:attrName>
                                        </p:attrNameLst>
                                      </p:cBhvr>
                                      <p:to>
                                        <p:strVal val="hidden"/>
                                      </p:to>
                                    </p:set>
                                  </p:childTnLst>
                                </p:cTn>
                              </p:par>
                              <p:par>
                                <p:cTn id="338" presetID="12" presetClass="entr" presetSubtype="1" fill="hold" nodeType="withEffect">
                                  <p:stCondLst>
                                    <p:cond delay="49000"/>
                                  </p:stCondLst>
                                  <p:childTnLst>
                                    <p:set>
                                      <p:cBhvr>
                                        <p:cTn id="339" dur="1" fill="hold">
                                          <p:stCondLst>
                                            <p:cond delay="0"/>
                                          </p:stCondLst>
                                        </p:cTn>
                                        <p:tgtEl>
                                          <p:spTgt spid="55422"/>
                                        </p:tgtEl>
                                        <p:attrNameLst>
                                          <p:attrName>style.visibility</p:attrName>
                                        </p:attrNameLst>
                                      </p:cBhvr>
                                      <p:to>
                                        <p:strVal val="visible"/>
                                      </p:to>
                                    </p:set>
                                    <p:animEffect transition="in" filter="slide(fromTop)">
                                      <p:cBhvr>
                                        <p:cTn id="340" dur="500"/>
                                        <p:tgtEl>
                                          <p:spTgt spid="55422"/>
                                        </p:tgtEl>
                                      </p:cBhvr>
                                    </p:animEffect>
                                  </p:childTnLst>
                                </p:cTn>
                              </p:par>
                              <p:par>
                                <p:cTn id="341" presetID="12" presetClass="exit" presetSubtype="4" fill="hold" nodeType="withEffect">
                                  <p:stCondLst>
                                    <p:cond delay="50000"/>
                                  </p:stCondLst>
                                  <p:childTnLst>
                                    <p:animEffect transition="out" filter="slide(fromBottom)">
                                      <p:cBhvr>
                                        <p:cTn id="342" dur="500"/>
                                        <p:tgtEl>
                                          <p:spTgt spid="55392"/>
                                        </p:tgtEl>
                                      </p:cBhvr>
                                    </p:animEffect>
                                    <p:set>
                                      <p:cBhvr>
                                        <p:cTn id="343" dur="1" fill="hold">
                                          <p:stCondLst>
                                            <p:cond delay="499"/>
                                          </p:stCondLst>
                                        </p:cTn>
                                        <p:tgtEl>
                                          <p:spTgt spid="55392"/>
                                        </p:tgtEl>
                                        <p:attrNameLst>
                                          <p:attrName>style.visibility</p:attrName>
                                        </p:attrNameLst>
                                      </p:cBhvr>
                                      <p:to>
                                        <p:strVal val="hidden"/>
                                      </p:to>
                                    </p:set>
                                  </p:childTnLst>
                                </p:cTn>
                              </p:par>
                              <p:par>
                                <p:cTn id="344" presetID="12" presetClass="entr" presetSubtype="1" fill="hold" nodeType="withEffect">
                                  <p:stCondLst>
                                    <p:cond delay="50000"/>
                                  </p:stCondLst>
                                  <p:childTnLst>
                                    <p:set>
                                      <p:cBhvr>
                                        <p:cTn id="345" dur="1" fill="hold">
                                          <p:stCondLst>
                                            <p:cond delay="0"/>
                                          </p:stCondLst>
                                        </p:cTn>
                                        <p:tgtEl>
                                          <p:spTgt spid="55455"/>
                                        </p:tgtEl>
                                        <p:attrNameLst>
                                          <p:attrName>style.visibility</p:attrName>
                                        </p:attrNameLst>
                                      </p:cBhvr>
                                      <p:to>
                                        <p:strVal val="visible"/>
                                      </p:to>
                                    </p:set>
                                    <p:animEffect transition="in" filter="slide(fromTop)">
                                      <p:cBhvr>
                                        <p:cTn id="346" dur="500"/>
                                        <p:tgtEl>
                                          <p:spTgt spid="55455"/>
                                        </p:tgtEl>
                                      </p:cBhvr>
                                    </p:animEffect>
                                  </p:childTnLst>
                                </p:cTn>
                              </p:par>
                              <p:par>
                                <p:cTn id="347" presetID="12" presetClass="exit" presetSubtype="4" fill="hold" nodeType="withEffect">
                                  <p:stCondLst>
                                    <p:cond delay="50000"/>
                                  </p:stCondLst>
                                  <p:childTnLst>
                                    <p:animEffect transition="out" filter="slide(fromBottom)">
                                      <p:cBhvr>
                                        <p:cTn id="348" dur="500"/>
                                        <p:tgtEl>
                                          <p:spTgt spid="55422"/>
                                        </p:tgtEl>
                                      </p:cBhvr>
                                    </p:animEffect>
                                    <p:set>
                                      <p:cBhvr>
                                        <p:cTn id="349" dur="1" fill="hold">
                                          <p:stCondLst>
                                            <p:cond delay="499"/>
                                          </p:stCondLst>
                                        </p:cTn>
                                        <p:tgtEl>
                                          <p:spTgt spid="55422"/>
                                        </p:tgtEl>
                                        <p:attrNameLst>
                                          <p:attrName>style.visibility</p:attrName>
                                        </p:attrNameLst>
                                      </p:cBhvr>
                                      <p:to>
                                        <p:strVal val="hidden"/>
                                      </p:to>
                                    </p:set>
                                  </p:childTnLst>
                                </p:cTn>
                              </p:par>
                              <p:par>
                                <p:cTn id="350" presetID="12" presetClass="entr" presetSubtype="1" fill="hold" nodeType="withEffect">
                                  <p:stCondLst>
                                    <p:cond delay="50000"/>
                                  </p:stCondLst>
                                  <p:childTnLst>
                                    <p:set>
                                      <p:cBhvr>
                                        <p:cTn id="351" dur="1" fill="hold">
                                          <p:stCondLst>
                                            <p:cond delay="0"/>
                                          </p:stCondLst>
                                        </p:cTn>
                                        <p:tgtEl>
                                          <p:spTgt spid="55425"/>
                                        </p:tgtEl>
                                        <p:attrNameLst>
                                          <p:attrName>style.visibility</p:attrName>
                                        </p:attrNameLst>
                                      </p:cBhvr>
                                      <p:to>
                                        <p:strVal val="visible"/>
                                      </p:to>
                                    </p:set>
                                    <p:animEffect transition="in" filter="slide(fromTop)">
                                      <p:cBhvr>
                                        <p:cTn id="352" dur="500"/>
                                        <p:tgtEl>
                                          <p:spTgt spid="55425"/>
                                        </p:tgtEl>
                                      </p:cBhvr>
                                    </p:animEffect>
                                  </p:childTnLst>
                                </p:cTn>
                              </p:par>
                              <p:par>
                                <p:cTn id="353" presetID="12" presetClass="exit" presetSubtype="4" fill="hold" nodeType="withEffect">
                                  <p:stCondLst>
                                    <p:cond delay="51000"/>
                                  </p:stCondLst>
                                  <p:childTnLst>
                                    <p:animEffect transition="out" filter="slide(fromBottom)">
                                      <p:cBhvr>
                                        <p:cTn id="354" dur="500"/>
                                        <p:tgtEl>
                                          <p:spTgt spid="55425"/>
                                        </p:tgtEl>
                                      </p:cBhvr>
                                    </p:animEffect>
                                    <p:set>
                                      <p:cBhvr>
                                        <p:cTn id="355" dur="1" fill="hold">
                                          <p:stCondLst>
                                            <p:cond delay="499"/>
                                          </p:stCondLst>
                                        </p:cTn>
                                        <p:tgtEl>
                                          <p:spTgt spid="55425"/>
                                        </p:tgtEl>
                                        <p:attrNameLst>
                                          <p:attrName>style.visibility</p:attrName>
                                        </p:attrNameLst>
                                      </p:cBhvr>
                                      <p:to>
                                        <p:strVal val="hidden"/>
                                      </p:to>
                                    </p:set>
                                  </p:childTnLst>
                                </p:cTn>
                              </p:par>
                              <p:par>
                                <p:cTn id="356" presetID="12" presetClass="entr" presetSubtype="1" fill="hold" nodeType="withEffect">
                                  <p:stCondLst>
                                    <p:cond delay="51000"/>
                                  </p:stCondLst>
                                  <p:childTnLst>
                                    <p:set>
                                      <p:cBhvr>
                                        <p:cTn id="357" dur="1" fill="hold">
                                          <p:stCondLst>
                                            <p:cond delay="0"/>
                                          </p:stCondLst>
                                        </p:cTn>
                                        <p:tgtEl>
                                          <p:spTgt spid="55428"/>
                                        </p:tgtEl>
                                        <p:attrNameLst>
                                          <p:attrName>style.visibility</p:attrName>
                                        </p:attrNameLst>
                                      </p:cBhvr>
                                      <p:to>
                                        <p:strVal val="visible"/>
                                      </p:to>
                                    </p:set>
                                    <p:animEffect transition="in" filter="slide(fromTop)">
                                      <p:cBhvr>
                                        <p:cTn id="358" dur="500"/>
                                        <p:tgtEl>
                                          <p:spTgt spid="55428"/>
                                        </p:tgtEl>
                                      </p:cBhvr>
                                    </p:animEffect>
                                  </p:childTnLst>
                                </p:cTn>
                              </p:par>
                              <p:par>
                                <p:cTn id="359" presetID="12" presetClass="exit" presetSubtype="4" fill="hold" nodeType="withEffect">
                                  <p:stCondLst>
                                    <p:cond delay="52000"/>
                                  </p:stCondLst>
                                  <p:childTnLst>
                                    <p:animEffect transition="out" filter="slide(fromBottom)">
                                      <p:cBhvr>
                                        <p:cTn id="360" dur="500"/>
                                        <p:tgtEl>
                                          <p:spTgt spid="55428"/>
                                        </p:tgtEl>
                                      </p:cBhvr>
                                    </p:animEffect>
                                    <p:set>
                                      <p:cBhvr>
                                        <p:cTn id="361" dur="1" fill="hold">
                                          <p:stCondLst>
                                            <p:cond delay="499"/>
                                          </p:stCondLst>
                                        </p:cTn>
                                        <p:tgtEl>
                                          <p:spTgt spid="55428"/>
                                        </p:tgtEl>
                                        <p:attrNameLst>
                                          <p:attrName>style.visibility</p:attrName>
                                        </p:attrNameLst>
                                      </p:cBhvr>
                                      <p:to>
                                        <p:strVal val="hidden"/>
                                      </p:to>
                                    </p:set>
                                  </p:childTnLst>
                                </p:cTn>
                              </p:par>
                              <p:par>
                                <p:cTn id="362" presetID="12" presetClass="entr" presetSubtype="1" fill="hold" nodeType="withEffect">
                                  <p:stCondLst>
                                    <p:cond delay="52000"/>
                                  </p:stCondLst>
                                  <p:childTnLst>
                                    <p:set>
                                      <p:cBhvr>
                                        <p:cTn id="363" dur="1" fill="hold">
                                          <p:stCondLst>
                                            <p:cond delay="0"/>
                                          </p:stCondLst>
                                        </p:cTn>
                                        <p:tgtEl>
                                          <p:spTgt spid="55431"/>
                                        </p:tgtEl>
                                        <p:attrNameLst>
                                          <p:attrName>style.visibility</p:attrName>
                                        </p:attrNameLst>
                                      </p:cBhvr>
                                      <p:to>
                                        <p:strVal val="visible"/>
                                      </p:to>
                                    </p:set>
                                    <p:animEffect transition="in" filter="slide(fromTop)">
                                      <p:cBhvr>
                                        <p:cTn id="364" dur="500"/>
                                        <p:tgtEl>
                                          <p:spTgt spid="55431"/>
                                        </p:tgtEl>
                                      </p:cBhvr>
                                    </p:animEffect>
                                  </p:childTnLst>
                                </p:cTn>
                              </p:par>
                              <p:par>
                                <p:cTn id="365" presetID="12" presetClass="exit" presetSubtype="4" fill="hold" nodeType="withEffect">
                                  <p:stCondLst>
                                    <p:cond delay="53000"/>
                                  </p:stCondLst>
                                  <p:childTnLst>
                                    <p:animEffect transition="out" filter="slide(fromBottom)">
                                      <p:cBhvr>
                                        <p:cTn id="366" dur="500"/>
                                        <p:tgtEl>
                                          <p:spTgt spid="55431"/>
                                        </p:tgtEl>
                                      </p:cBhvr>
                                    </p:animEffect>
                                    <p:set>
                                      <p:cBhvr>
                                        <p:cTn id="367" dur="1" fill="hold">
                                          <p:stCondLst>
                                            <p:cond delay="499"/>
                                          </p:stCondLst>
                                        </p:cTn>
                                        <p:tgtEl>
                                          <p:spTgt spid="55431"/>
                                        </p:tgtEl>
                                        <p:attrNameLst>
                                          <p:attrName>style.visibility</p:attrName>
                                        </p:attrNameLst>
                                      </p:cBhvr>
                                      <p:to>
                                        <p:strVal val="hidden"/>
                                      </p:to>
                                    </p:set>
                                  </p:childTnLst>
                                </p:cTn>
                              </p:par>
                              <p:par>
                                <p:cTn id="368" presetID="12" presetClass="entr" presetSubtype="1" fill="hold" nodeType="withEffect">
                                  <p:stCondLst>
                                    <p:cond delay="53000"/>
                                  </p:stCondLst>
                                  <p:childTnLst>
                                    <p:set>
                                      <p:cBhvr>
                                        <p:cTn id="369" dur="1" fill="hold">
                                          <p:stCondLst>
                                            <p:cond delay="0"/>
                                          </p:stCondLst>
                                        </p:cTn>
                                        <p:tgtEl>
                                          <p:spTgt spid="55434"/>
                                        </p:tgtEl>
                                        <p:attrNameLst>
                                          <p:attrName>style.visibility</p:attrName>
                                        </p:attrNameLst>
                                      </p:cBhvr>
                                      <p:to>
                                        <p:strVal val="visible"/>
                                      </p:to>
                                    </p:set>
                                    <p:animEffect transition="in" filter="slide(fromTop)">
                                      <p:cBhvr>
                                        <p:cTn id="370" dur="500"/>
                                        <p:tgtEl>
                                          <p:spTgt spid="55434"/>
                                        </p:tgtEl>
                                      </p:cBhvr>
                                    </p:animEffect>
                                  </p:childTnLst>
                                </p:cTn>
                              </p:par>
                              <p:par>
                                <p:cTn id="371" presetID="12" presetClass="exit" presetSubtype="4" fill="hold" nodeType="withEffect">
                                  <p:stCondLst>
                                    <p:cond delay="54000"/>
                                  </p:stCondLst>
                                  <p:childTnLst>
                                    <p:animEffect transition="out" filter="slide(fromBottom)">
                                      <p:cBhvr>
                                        <p:cTn id="372" dur="500"/>
                                        <p:tgtEl>
                                          <p:spTgt spid="55434"/>
                                        </p:tgtEl>
                                      </p:cBhvr>
                                    </p:animEffect>
                                    <p:set>
                                      <p:cBhvr>
                                        <p:cTn id="373" dur="1" fill="hold">
                                          <p:stCondLst>
                                            <p:cond delay="499"/>
                                          </p:stCondLst>
                                        </p:cTn>
                                        <p:tgtEl>
                                          <p:spTgt spid="55434"/>
                                        </p:tgtEl>
                                        <p:attrNameLst>
                                          <p:attrName>style.visibility</p:attrName>
                                        </p:attrNameLst>
                                      </p:cBhvr>
                                      <p:to>
                                        <p:strVal val="hidden"/>
                                      </p:to>
                                    </p:set>
                                  </p:childTnLst>
                                </p:cTn>
                              </p:par>
                              <p:par>
                                <p:cTn id="374" presetID="12" presetClass="entr" presetSubtype="1" fill="hold" nodeType="withEffect">
                                  <p:stCondLst>
                                    <p:cond delay="54000"/>
                                  </p:stCondLst>
                                  <p:childTnLst>
                                    <p:set>
                                      <p:cBhvr>
                                        <p:cTn id="375" dur="1" fill="hold">
                                          <p:stCondLst>
                                            <p:cond delay="0"/>
                                          </p:stCondLst>
                                        </p:cTn>
                                        <p:tgtEl>
                                          <p:spTgt spid="55437"/>
                                        </p:tgtEl>
                                        <p:attrNameLst>
                                          <p:attrName>style.visibility</p:attrName>
                                        </p:attrNameLst>
                                      </p:cBhvr>
                                      <p:to>
                                        <p:strVal val="visible"/>
                                      </p:to>
                                    </p:set>
                                    <p:animEffect transition="in" filter="slide(fromTop)">
                                      <p:cBhvr>
                                        <p:cTn id="376" dur="500"/>
                                        <p:tgtEl>
                                          <p:spTgt spid="55437"/>
                                        </p:tgtEl>
                                      </p:cBhvr>
                                    </p:animEffect>
                                  </p:childTnLst>
                                </p:cTn>
                              </p:par>
                              <p:par>
                                <p:cTn id="377" presetID="12" presetClass="exit" presetSubtype="4" fill="hold" nodeType="withEffect">
                                  <p:stCondLst>
                                    <p:cond delay="55000"/>
                                  </p:stCondLst>
                                  <p:childTnLst>
                                    <p:animEffect transition="out" filter="slide(fromBottom)">
                                      <p:cBhvr>
                                        <p:cTn id="378" dur="500"/>
                                        <p:tgtEl>
                                          <p:spTgt spid="55437"/>
                                        </p:tgtEl>
                                      </p:cBhvr>
                                    </p:animEffect>
                                    <p:set>
                                      <p:cBhvr>
                                        <p:cTn id="379" dur="1" fill="hold">
                                          <p:stCondLst>
                                            <p:cond delay="499"/>
                                          </p:stCondLst>
                                        </p:cTn>
                                        <p:tgtEl>
                                          <p:spTgt spid="55437"/>
                                        </p:tgtEl>
                                        <p:attrNameLst>
                                          <p:attrName>style.visibility</p:attrName>
                                        </p:attrNameLst>
                                      </p:cBhvr>
                                      <p:to>
                                        <p:strVal val="hidden"/>
                                      </p:to>
                                    </p:set>
                                  </p:childTnLst>
                                </p:cTn>
                              </p:par>
                              <p:par>
                                <p:cTn id="380" presetID="12" presetClass="entr" presetSubtype="1" fill="hold" nodeType="withEffect">
                                  <p:stCondLst>
                                    <p:cond delay="55000"/>
                                  </p:stCondLst>
                                  <p:childTnLst>
                                    <p:set>
                                      <p:cBhvr>
                                        <p:cTn id="381" dur="1" fill="hold">
                                          <p:stCondLst>
                                            <p:cond delay="0"/>
                                          </p:stCondLst>
                                        </p:cTn>
                                        <p:tgtEl>
                                          <p:spTgt spid="55440"/>
                                        </p:tgtEl>
                                        <p:attrNameLst>
                                          <p:attrName>style.visibility</p:attrName>
                                        </p:attrNameLst>
                                      </p:cBhvr>
                                      <p:to>
                                        <p:strVal val="visible"/>
                                      </p:to>
                                    </p:set>
                                    <p:animEffect transition="in" filter="slide(fromTop)">
                                      <p:cBhvr>
                                        <p:cTn id="382" dur="500"/>
                                        <p:tgtEl>
                                          <p:spTgt spid="55440"/>
                                        </p:tgtEl>
                                      </p:cBhvr>
                                    </p:animEffect>
                                  </p:childTnLst>
                                </p:cTn>
                              </p:par>
                              <p:par>
                                <p:cTn id="383" presetID="12" presetClass="exit" presetSubtype="4" fill="hold" nodeType="withEffect">
                                  <p:stCondLst>
                                    <p:cond delay="56000"/>
                                  </p:stCondLst>
                                  <p:childTnLst>
                                    <p:animEffect transition="out" filter="slide(fromBottom)">
                                      <p:cBhvr>
                                        <p:cTn id="384" dur="500"/>
                                        <p:tgtEl>
                                          <p:spTgt spid="55440"/>
                                        </p:tgtEl>
                                      </p:cBhvr>
                                    </p:animEffect>
                                    <p:set>
                                      <p:cBhvr>
                                        <p:cTn id="385" dur="1" fill="hold">
                                          <p:stCondLst>
                                            <p:cond delay="499"/>
                                          </p:stCondLst>
                                        </p:cTn>
                                        <p:tgtEl>
                                          <p:spTgt spid="55440"/>
                                        </p:tgtEl>
                                        <p:attrNameLst>
                                          <p:attrName>style.visibility</p:attrName>
                                        </p:attrNameLst>
                                      </p:cBhvr>
                                      <p:to>
                                        <p:strVal val="hidden"/>
                                      </p:to>
                                    </p:set>
                                  </p:childTnLst>
                                </p:cTn>
                              </p:par>
                              <p:par>
                                <p:cTn id="386" presetID="12" presetClass="entr" presetSubtype="1" fill="hold" nodeType="withEffect">
                                  <p:stCondLst>
                                    <p:cond delay="56000"/>
                                  </p:stCondLst>
                                  <p:childTnLst>
                                    <p:set>
                                      <p:cBhvr>
                                        <p:cTn id="387" dur="1" fill="hold">
                                          <p:stCondLst>
                                            <p:cond delay="0"/>
                                          </p:stCondLst>
                                        </p:cTn>
                                        <p:tgtEl>
                                          <p:spTgt spid="55443"/>
                                        </p:tgtEl>
                                        <p:attrNameLst>
                                          <p:attrName>style.visibility</p:attrName>
                                        </p:attrNameLst>
                                      </p:cBhvr>
                                      <p:to>
                                        <p:strVal val="visible"/>
                                      </p:to>
                                    </p:set>
                                    <p:animEffect transition="in" filter="slide(fromTop)">
                                      <p:cBhvr>
                                        <p:cTn id="388" dur="500"/>
                                        <p:tgtEl>
                                          <p:spTgt spid="55443"/>
                                        </p:tgtEl>
                                      </p:cBhvr>
                                    </p:animEffect>
                                  </p:childTnLst>
                                </p:cTn>
                              </p:par>
                              <p:par>
                                <p:cTn id="389" presetID="12" presetClass="exit" presetSubtype="4" fill="hold" nodeType="withEffect">
                                  <p:stCondLst>
                                    <p:cond delay="57000"/>
                                  </p:stCondLst>
                                  <p:childTnLst>
                                    <p:animEffect transition="out" filter="slide(fromBottom)">
                                      <p:cBhvr>
                                        <p:cTn id="390" dur="500"/>
                                        <p:tgtEl>
                                          <p:spTgt spid="55443"/>
                                        </p:tgtEl>
                                      </p:cBhvr>
                                    </p:animEffect>
                                    <p:set>
                                      <p:cBhvr>
                                        <p:cTn id="391" dur="1" fill="hold">
                                          <p:stCondLst>
                                            <p:cond delay="499"/>
                                          </p:stCondLst>
                                        </p:cTn>
                                        <p:tgtEl>
                                          <p:spTgt spid="55443"/>
                                        </p:tgtEl>
                                        <p:attrNameLst>
                                          <p:attrName>style.visibility</p:attrName>
                                        </p:attrNameLst>
                                      </p:cBhvr>
                                      <p:to>
                                        <p:strVal val="hidden"/>
                                      </p:to>
                                    </p:set>
                                  </p:childTnLst>
                                </p:cTn>
                              </p:par>
                              <p:par>
                                <p:cTn id="392" presetID="12" presetClass="entr" presetSubtype="1" fill="hold" nodeType="withEffect">
                                  <p:stCondLst>
                                    <p:cond delay="57000"/>
                                  </p:stCondLst>
                                  <p:childTnLst>
                                    <p:set>
                                      <p:cBhvr>
                                        <p:cTn id="393" dur="1" fill="hold">
                                          <p:stCondLst>
                                            <p:cond delay="0"/>
                                          </p:stCondLst>
                                        </p:cTn>
                                        <p:tgtEl>
                                          <p:spTgt spid="55446"/>
                                        </p:tgtEl>
                                        <p:attrNameLst>
                                          <p:attrName>style.visibility</p:attrName>
                                        </p:attrNameLst>
                                      </p:cBhvr>
                                      <p:to>
                                        <p:strVal val="visible"/>
                                      </p:to>
                                    </p:set>
                                    <p:animEffect transition="in" filter="slide(fromTop)">
                                      <p:cBhvr>
                                        <p:cTn id="394" dur="500"/>
                                        <p:tgtEl>
                                          <p:spTgt spid="55446"/>
                                        </p:tgtEl>
                                      </p:cBhvr>
                                    </p:animEffect>
                                  </p:childTnLst>
                                </p:cTn>
                              </p:par>
                              <p:par>
                                <p:cTn id="395" presetID="12" presetClass="exit" presetSubtype="4" fill="hold" nodeType="withEffect">
                                  <p:stCondLst>
                                    <p:cond delay="58000"/>
                                  </p:stCondLst>
                                  <p:childTnLst>
                                    <p:animEffect transition="out" filter="slide(fromBottom)">
                                      <p:cBhvr>
                                        <p:cTn id="396" dur="500"/>
                                        <p:tgtEl>
                                          <p:spTgt spid="55446"/>
                                        </p:tgtEl>
                                      </p:cBhvr>
                                    </p:animEffect>
                                    <p:set>
                                      <p:cBhvr>
                                        <p:cTn id="397" dur="1" fill="hold">
                                          <p:stCondLst>
                                            <p:cond delay="499"/>
                                          </p:stCondLst>
                                        </p:cTn>
                                        <p:tgtEl>
                                          <p:spTgt spid="55446"/>
                                        </p:tgtEl>
                                        <p:attrNameLst>
                                          <p:attrName>style.visibility</p:attrName>
                                        </p:attrNameLst>
                                      </p:cBhvr>
                                      <p:to>
                                        <p:strVal val="hidden"/>
                                      </p:to>
                                    </p:set>
                                  </p:childTnLst>
                                </p:cTn>
                              </p:par>
                              <p:par>
                                <p:cTn id="398" presetID="12" presetClass="entr" presetSubtype="1" fill="hold" nodeType="withEffect">
                                  <p:stCondLst>
                                    <p:cond delay="58000"/>
                                  </p:stCondLst>
                                  <p:childTnLst>
                                    <p:set>
                                      <p:cBhvr>
                                        <p:cTn id="399" dur="1" fill="hold">
                                          <p:stCondLst>
                                            <p:cond delay="0"/>
                                          </p:stCondLst>
                                        </p:cTn>
                                        <p:tgtEl>
                                          <p:spTgt spid="55449"/>
                                        </p:tgtEl>
                                        <p:attrNameLst>
                                          <p:attrName>style.visibility</p:attrName>
                                        </p:attrNameLst>
                                      </p:cBhvr>
                                      <p:to>
                                        <p:strVal val="visible"/>
                                      </p:to>
                                    </p:set>
                                    <p:animEffect transition="in" filter="slide(fromTop)">
                                      <p:cBhvr>
                                        <p:cTn id="400" dur="500"/>
                                        <p:tgtEl>
                                          <p:spTgt spid="55449"/>
                                        </p:tgtEl>
                                      </p:cBhvr>
                                    </p:animEffect>
                                  </p:childTnLst>
                                </p:cTn>
                              </p:par>
                              <p:par>
                                <p:cTn id="401" presetID="12" presetClass="exit" presetSubtype="4" fill="hold" nodeType="withEffect">
                                  <p:stCondLst>
                                    <p:cond delay="59000"/>
                                  </p:stCondLst>
                                  <p:childTnLst>
                                    <p:animEffect transition="out" filter="slide(fromBottom)">
                                      <p:cBhvr>
                                        <p:cTn id="402" dur="500"/>
                                        <p:tgtEl>
                                          <p:spTgt spid="55449"/>
                                        </p:tgtEl>
                                      </p:cBhvr>
                                    </p:animEffect>
                                    <p:set>
                                      <p:cBhvr>
                                        <p:cTn id="403" dur="1" fill="hold">
                                          <p:stCondLst>
                                            <p:cond delay="499"/>
                                          </p:stCondLst>
                                        </p:cTn>
                                        <p:tgtEl>
                                          <p:spTgt spid="55449"/>
                                        </p:tgtEl>
                                        <p:attrNameLst>
                                          <p:attrName>style.visibility</p:attrName>
                                        </p:attrNameLst>
                                      </p:cBhvr>
                                      <p:to>
                                        <p:strVal val="hidden"/>
                                      </p:to>
                                    </p:set>
                                  </p:childTnLst>
                                </p:cTn>
                              </p:par>
                              <p:par>
                                <p:cTn id="404" presetID="12" presetClass="entr" presetSubtype="1" fill="hold" nodeType="withEffect">
                                  <p:stCondLst>
                                    <p:cond delay="59000"/>
                                  </p:stCondLst>
                                  <p:childTnLst>
                                    <p:set>
                                      <p:cBhvr>
                                        <p:cTn id="405" dur="1" fill="hold">
                                          <p:stCondLst>
                                            <p:cond delay="0"/>
                                          </p:stCondLst>
                                        </p:cTn>
                                        <p:tgtEl>
                                          <p:spTgt spid="55452"/>
                                        </p:tgtEl>
                                        <p:attrNameLst>
                                          <p:attrName>style.visibility</p:attrName>
                                        </p:attrNameLst>
                                      </p:cBhvr>
                                      <p:to>
                                        <p:strVal val="visible"/>
                                      </p:to>
                                    </p:set>
                                    <p:animEffect transition="in" filter="slide(fromTop)">
                                      <p:cBhvr>
                                        <p:cTn id="406" dur="500"/>
                                        <p:tgtEl>
                                          <p:spTgt spid="55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Medical Transcript</a:t>
            </a:r>
            <a:endParaRPr lang="th-TH" b="1" dirty="0"/>
          </a:p>
        </p:txBody>
      </p:sp>
      <p:sp>
        <p:nvSpPr>
          <p:cNvPr id="3" name="Content Placeholder 2"/>
          <p:cNvSpPr>
            <a:spLocks noGrp="1"/>
          </p:cNvSpPr>
          <p:nvPr>
            <p:ph idx="1"/>
          </p:nvPr>
        </p:nvSpPr>
        <p:spPr/>
        <p:txBody>
          <a:bodyPr/>
          <a:lstStyle/>
          <a:p>
            <a:r>
              <a:rPr lang="en-US" dirty="0" smtClean="0"/>
              <a:t>Photocopy of Final medical transcript (Original and official English translation)</a:t>
            </a:r>
          </a:p>
          <a:p>
            <a:r>
              <a:rPr lang="en-US" dirty="0" smtClean="0"/>
              <a:t>The name on your final medical school transcript must match </a:t>
            </a:r>
            <a:r>
              <a:rPr lang="en-US" b="1" dirty="0" smtClean="0"/>
              <a:t>exactly</a:t>
            </a:r>
            <a:r>
              <a:rPr lang="en-US" dirty="0" smtClean="0"/>
              <a:t> the name in your ECFMG record.</a:t>
            </a:r>
            <a:endParaRPr lang="th-T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Transfer Credits</a:t>
            </a:r>
            <a:endParaRPr lang="th-TH" b="1" dirty="0"/>
          </a:p>
        </p:txBody>
      </p:sp>
      <p:sp>
        <p:nvSpPr>
          <p:cNvPr id="3" name="Content Placeholder 2"/>
          <p:cNvSpPr>
            <a:spLocks noGrp="1"/>
          </p:cNvSpPr>
          <p:nvPr>
            <p:ph idx="1"/>
          </p:nvPr>
        </p:nvSpPr>
        <p:spPr/>
        <p:txBody>
          <a:bodyPr>
            <a:normAutofit fontScale="92500" lnSpcReduction="10000"/>
          </a:bodyPr>
          <a:lstStyle/>
          <a:p>
            <a:pPr fontAlgn="base"/>
            <a:r>
              <a:rPr lang="en-US" dirty="0" smtClean="0"/>
              <a:t>Credits must be transferred from one </a:t>
            </a:r>
            <a:r>
              <a:rPr lang="en-US" i="1" dirty="0" smtClean="0"/>
              <a:t>IMED</a:t>
            </a:r>
            <a:r>
              <a:rPr lang="en-US" dirty="0" smtClean="0"/>
              <a:t>-listed medical school to another </a:t>
            </a:r>
            <a:r>
              <a:rPr lang="en-US" i="1" dirty="0" smtClean="0"/>
              <a:t>IMED</a:t>
            </a:r>
            <a:r>
              <a:rPr lang="en-US" dirty="0" smtClean="0"/>
              <a:t>-listed medical school.</a:t>
            </a:r>
          </a:p>
          <a:p>
            <a:pPr fontAlgn="base"/>
            <a:r>
              <a:rPr lang="en-US" dirty="0" smtClean="0"/>
              <a:t>Credits must be for courses taken at one medical school within seven years of the date of graduation at the medical school that accepts the transferred courses.</a:t>
            </a:r>
          </a:p>
          <a:p>
            <a:pPr fontAlgn="base"/>
            <a:r>
              <a:rPr lang="en-US" dirty="0" smtClean="0"/>
              <a:t>Credits must be for courses that were passed at the medical school at which the course was taken.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Transcript(s) to Document Transferred Credits</a:t>
            </a:r>
            <a:endParaRPr lang="th-TH" b="1" dirty="0"/>
          </a:p>
        </p:txBody>
      </p:sp>
      <p:sp>
        <p:nvSpPr>
          <p:cNvPr id="3" name="Content Placeholder 2"/>
          <p:cNvSpPr>
            <a:spLocks noGrp="1"/>
          </p:cNvSpPr>
          <p:nvPr>
            <p:ph idx="1"/>
          </p:nvPr>
        </p:nvSpPr>
        <p:spPr/>
        <p:txBody>
          <a:bodyPr/>
          <a:lstStyle/>
          <a:p>
            <a:r>
              <a:rPr lang="en-US" dirty="0" smtClean="0"/>
              <a:t>Photocopy of an official transcript issued by the school or institution at which the course was taken. (Original and official English translation)</a:t>
            </a:r>
          </a:p>
          <a:p>
            <a:r>
              <a:rPr lang="en-US" dirty="0" smtClean="0"/>
              <a:t>The name on your transcript(s) to document transferred credits must match </a:t>
            </a:r>
            <a:r>
              <a:rPr lang="en-US" b="1" dirty="0" smtClean="0"/>
              <a:t>exactly</a:t>
            </a:r>
            <a:r>
              <a:rPr lang="en-US" dirty="0" smtClean="0"/>
              <a:t> the name in your ECFMG record</a:t>
            </a:r>
          </a:p>
          <a:p>
            <a:endParaRPr lang="th-TH"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topics</a:t>
            </a:r>
            <a:endParaRPr lang="th-TH" b="1" dirty="0"/>
          </a:p>
        </p:txBody>
      </p:sp>
      <p:sp>
        <p:nvSpPr>
          <p:cNvPr id="3" name="Content Placeholder 2"/>
          <p:cNvSpPr>
            <a:spLocks noGrp="1"/>
          </p:cNvSpPr>
          <p:nvPr>
            <p:ph idx="1"/>
          </p:nvPr>
        </p:nvSpPr>
        <p:spPr/>
        <p:txBody>
          <a:bodyPr/>
          <a:lstStyle/>
          <a:p>
            <a:r>
              <a:rPr lang="en-US" b="1" dirty="0" smtClean="0"/>
              <a:t>ECFMG Certificate</a:t>
            </a:r>
          </a:p>
          <a:p>
            <a:r>
              <a:rPr lang="en-US" b="1" u="sng" dirty="0" smtClean="0"/>
              <a:t>USMLE</a:t>
            </a:r>
          </a:p>
          <a:p>
            <a:r>
              <a:rPr lang="en-US" b="1" dirty="0" smtClean="0"/>
              <a:t>ERAS</a:t>
            </a:r>
          </a:p>
          <a:p>
            <a:r>
              <a:rPr lang="en-US" b="1" dirty="0" smtClean="0"/>
              <a:t>Interview</a:t>
            </a:r>
          </a:p>
          <a:p>
            <a:r>
              <a:rPr lang="en-US" b="1" dirty="0" smtClean="0"/>
              <a:t>Matching</a:t>
            </a:r>
            <a:endParaRPr lang="th-TH"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Examination requirement</a:t>
            </a:r>
            <a:endParaRPr lang="th-TH"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24" y="2714620"/>
            <a:ext cx="7143800" cy="21431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h-TH"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itle 1"/>
          <p:cNvSpPr>
            <a:spLocks noGrp="1"/>
          </p:cNvSpPr>
          <p:nvPr>
            <p:ph type="title"/>
          </p:nvPr>
        </p:nvSpPr>
        <p:spPr/>
        <p:txBody>
          <a:bodyPr>
            <a:normAutofit fontScale="90000"/>
          </a:bodyPr>
          <a:lstStyle/>
          <a:p>
            <a:r>
              <a:rPr lang="en-US" b="1" dirty="0" smtClean="0"/>
              <a:t>The United States Medical Licensing Examination (USMLE)</a:t>
            </a:r>
            <a:endParaRPr lang="th-TH" b="1" dirty="0"/>
          </a:p>
        </p:txBody>
      </p:sp>
      <p:sp>
        <p:nvSpPr>
          <p:cNvPr id="3" name="Content Placeholder 2"/>
          <p:cNvSpPr>
            <a:spLocks noGrp="1"/>
          </p:cNvSpPr>
          <p:nvPr>
            <p:ph idx="1"/>
          </p:nvPr>
        </p:nvSpPr>
        <p:spPr>
          <a:xfrm>
            <a:off x="428596" y="1571612"/>
            <a:ext cx="8229600" cy="4525963"/>
          </a:xfrm>
        </p:spPr>
        <p:txBody>
          <a:bodyPr>
            <a:normAutofit fontScale="92500" lnSpcReduction="20000"/>
          </a:bodyPr>
          <a:lstStyle/>
          <a:p>
            <a:r>
              <a:rPr lang="en-US" dirty="0"/>
              <a:t>The USMLE is a three-step examination for medical licensure in the United </a:t>
            </a:r>
            <a:r>
              <a:rPr lang="en-US" dirty="0" smtClean="0"/>
              <a:t>States consisting of</a:t>
            </a:r>
          </a:p>
          <a:p>
            <a:pPr lvl="1"/>
            <a:r>
              <a:rPr lang="en-US" dirty="0" smtClean="0"/>
              <a:t>Step1 </a:t>
            </a:r>
            <a:r>
              <a:rPr lang="en-US" dirty="0" smtClean="0">
                <a:sym typeface="Wingdings" pitchFamily="2" charset="2"/>
              </a:rPr>
              <a:t> Basic Sciences ( NL part1)</a:t>
            </a:r>
            <a:endParaRPr lang="en-US" dirty="0" smtClean="0"/>
          </a:p>
          <a:p>
            <a:pPr lvl="1"/>
            <a:r>
              <a:rPr lang="en-US" dirty="0" smtClean="0"/>
              <a:t>Step2 </a:t>
            </a:r>
            <a:r>
              <a:rPr lang="en-US" dirty="0" smtClean="0">
                <a:sym typeface="Wingdings" pitchFamily="2" charset="2"/>
              </a:rPr>
              <a:t> apply medical knowledge, skills, and understanding of clinical science essential for the provision of patient care under supervision</a:t>
            </a:r>
          </a:p>
          <a:p>
            <a:pPr lvl="2"/>
            <a:r>
              <a:rPr lang="en-US" dirty="0" smtClean="0"/>
              <a:t>Step 2 CK </a:t>
            </a:r>
            <a:r>
              <a:rPr lang="en-US" dirty="0" smtClean="0">
                <a:sym typeface="Wingdings" pitchFamily="2" charset="2"/>
              </a:rPr>
              <a:t> MCQ ( NL part2)</a:t>
            </a:r>
            <a:endParaRPr lang="en-US" dirty="0" smtClean="0"/>
          </a:p>
          <a:p>
            <a:pPr lvl="2"/>
            <a:r>
              <a:rPr lang="en-US" dirty="0" smtClean="0"/>
              <a:t>Step 2 CS </a:t>
            </a:r>
            <a:r>
              <a:rPr lang="en-US" dirty="0" smtClean="0">
                <a:sym typeface="Wingdings" pitchFamily="2" charset="2"/>
              </a:rPr>
              <a:t> Clinical assessment</a:t>
            </a:r>
            <a:endParaRPr lang="en-US" dirty="0" smtClean="0"/>
          </a:p>
          <a:p>
            <a:pPr lvl="1"/>
            <a:r>
              <a:rPr lang="en-US" dirty="0" smtClean="0"/>
              <a:t>Step3</a:t>
            </a:r>
            <a:r>
              <a:rPr lang="th-TH" dirty="0" smtClean="0"/>
              <a:t> </a:t>
            </a:r>
            <a:r>
              <a:rPr lang="en-US" dirty="0" smtClean="0">
                <a:sym typeface="Wingdings" pitchFamily="2" charset="2"/>
              </a:rPr>
              <a:t> assesses the examinee’s understanding of biomedical and clinical sciences essential for the unsupervised practice of medicine</a:t>
            </a:r>
          </a:p>
          <a:p>
            <a:pPr lvl="1"/>
            <a:endParaRPr lang="th-TH"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2050" name="Picture 2"/>
          <p:cNvPicPr>
            <a:picLocks noChangeAspect="1" noChangeArrowheads="1"/>
          </p:cNvPicPr>
          <p:nvPr/>
        </p:nvPicPr>
        <p:blipFill>
          <a:blip r:embed="rId2"/>
          <a:srcRect t="6836" r="55527" b="16015"/>
          <a:stretch>
            <a:fillRect/>
          </a:stretch>
        </p:blipFill>
        <p:spPr bwMode="auto">
          <a:xfrm>
            <a:off x="1428728" y="214290"/>
            <a:ext cx="6286544" cy="61313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Registration and applying examination</a:t>
            </a:r>
            <a:endParaRPr lang="th-TH" b="1" dirty="0"/>
          </a:p>
        </p:txBody>
      </p:sp>
      <p:sp>
        <p:nvSpPr>
          <p:cNvPr id="3" name="Content Placeholder 2"/>
          <p:cNvSpPr>
            <a:spLocks noGrp="1"/>
          </p:cNvSpPr>
          <p:nvPr>
            <p:ph idx="1"/>
          </p:nvPr>
        </p:nvSpPr>
        <p:spPr/>
        <p:txBody>
          <a:bodyPr/>
          <a:lstStyle/>
          <a:p>
            <a:r>
              <a:rPr lang="en-US" dirty="0" smtClean="0"/>
              <a:t>Get the ECFMG/USMLE number</a:t>
            </a:r>
          </a:p>
          <a:p>
            <a:r>
              <a:rPr lang="en-US" dirty="0" smtClean="0"/>
              <a:t>Complete the ECFMG application through IWA</a:t>
            </a:r>
          </a:p>
          <a:p>
            <a:r>
              <a:rPr lang="en-US" dirty="0" smtClean="0"/>
              <a:t>Complete the required document and sent to ECFMG by medical school</a:t>
            </a:r>
          </a:p>
          <a:p>
            <a:r>
              <a:rPr lang="en-US" dirty="0" smtClean="0"/>
              <a:t>Verifying documents by ECFMG </a:t>
            </a:r>
          </a:p>
          <a:p>
            <a:r>
              <a:rPr lang="en-US" dirty="0" smtClean="0"/>
              <a:t>Check the information and financial status by using OASIS</a:t>
            </a:r>
          </a:p>
          <a:p>
            <a:endParaRPr lang="th-TH"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Eligibility for Examination</a:t>
            </a:r>
            <a:endParaRPr lang="th-TH" b="1" dirty="0"/>
          </a:p>
        </p:txBody>
      </p:sp>
      <p:sp>
        <p:nvSpPr>
          <p:cNvPr id="3" name="Content Placeholder 2"/>
          <p:cNvSpPr>
            <a:spLocks noGrp="1"/>
          </p:cNvSpPr>
          <p:nvPr>
            <p:ph idx="1"/>
          </p:nvPr>
        </p:nvSpPr>
        <p:spPr/>
        <p:txBody>
          <a:bodyPr/>
          <a:lstStyle/>
          <a:p>
            <a:r>
              <a:rPr lang="en-US" dirty="0" smtClean="0"/>
              <a:t>Medical school student</a:t>
            </a:r>
          </a:p>
          <a:p>
            <a:pPr lvl="1"/>
            <a:r>
              <a:rPr lang="en-US" dirty="0" smtClean="0"/>
              <a:t>Studying in medical school that listed in IMED</a:t>
            </a:r>
          </a:p>
          <a:p>
            <a:pPr lvl="1"/>
            <a:r>
              <a:rPr lang="en-US" dirty="0" smtClean="0"/>
              <a:t>Complete at least 2 years of medical school ( basic medical science components)</a:t>
            </a:r>
          </a:p>
          <a:p>
            <a:pPr lvl="1"/>
            <a:r>
              <a:rPr lang="en-US" dirty="0" smtClean="0"/>
              <a:t>Studying in clinical year or complete clinical clerkship is </a:t>
            </a:r>
            <a:r>
              <a:rPr lang="en-US" u="sng" dirty="0" smtClean="0"/>
              <a:t>recommended</a:t>
            </a:r>
            <a:r>
              <a:rPr lang="en-US" dirty="0" smtClean="0"/>
              <a:t> for step2CK and CS</a:t>
            </a:r>
          </a:p>
          <a:p>
            <a:r>
              <a:rPr lang="en-US" dirty="0" smtClean="0"/>
              <a:t>Medical school graduates</a:t>
            </a:r>
          </a:p>
          <a:p>
            <a:pPr lvl="1">
              <a:buNone/>
            </a:pPr>
            <a:endParaRPr lang="th-TH"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Time Limit for Completing Examination Requirements</a:t>
            </a:r>
            <a:endParaRPr lang="th-TH" b="1" dirty="0"/>
          </a:p>
        </p:txBody>
      </p:sp>
      <p:sp>
        <p:nvSpPr>
          <p:cNvPr id="4" name="Content Placeholder 3"/>
          <p:cNvSpPr>
            <a:spLocks noGrp="1"/>
          </p:cNvSpPr>
          <p:nvPr>
            <p:ph idx="1"/>
          </p:nvPr>
        </p:nvSpPr>
        <p:spPr/>
        <p:txBody>
          <a:bodyPr/>
          <a:lstStyle/>
          <a:p>
            <a:r>
              <a:rPr lang="en-US" dirty="0"/>
              <a:t>ECFMG policy requires that </a:t>
            </a:r>
            <a:r>
              <a:rPr lang="en-US" u="sng" dirty="0"/>
              <a:t>international medical students/graduates</a:t>
            </a:r>
            <a:r>
              <a:rPr lang="en-US" dirty="0"/>
              <a:t> pass the USMLE Steps and Step Components required for ECFMG Certification within a </a:t>
            </a:r>
            <a:r>
              <a:rPr lang="en-US" u="sng" dirty="0"/>
              <a:t>seven-year period</a:t>
            </a:r>
            <a:r>
              <a:rPr lang="en-US" u="sng" dirty="0" smtClean="0"/>
              <a:t>.</a:t>
            </a:r>
          </a:p>
          <a:p>
            <a:r>
              <a:rPr lang="en-US" dirty="0" smtClean="0"/>
              <a:t>May complete all steps by any sequences</a:t>
            </a:r>
          </a:p>
          <a:p>
            <a:pPr>
              <a:buNone/>
            </a:pPr>
            <a:endParaRPr lang="en-US" dirty="0" smtClean="0"/>
          </a:p>
          <a:p>
            <a:endParaRPr lang="th-T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th-TH" b="1"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en-US" dirty="0" smtClean="0"/>
              <a:t>Introduction</a:t>
            </a:r>
          </a:p>
          <a:p>
            <a:r>
              <a:rPr lang="en-US" dirty="0" smtClean="0"/>
              <a:t>Main topics</a:t>
            </a:r>
          </a:p>
          <a:p>
            <a:pPr lvl="1"/>
            <a:r>
              <a:rPr lang="en-US" dirty="0" smtClean="0"/>
              <a:t>ECFMG certificate</a:t>
            </a:r>
          </a:p>
          <a:p>
            <a:pPr lvl="1"/>
            <a:r>
              <a:rPr lang="en-US" dirty="0" smtClean="0"/>
              <a:t>USMLE</a:t>
            </a:r>
          </a:p>
          <a:p>
            <a:pPr lvl="1"/>
            <a:r>
              <a:rPr lang="en-US" dirty="0" smtClean="0"/>
              <a:t>ERAS</a:t>
            </a:r>
          </a:p>
          <a:p>
            <a:pPr lvl="1"/>
            <a:r>
              <a:rPr lang="en-US" dirty="0" smtClean="0"/>
              <a:t>Interview</a:t>
            </a:r>
          </a:p>
          <a:p>
            <a:pPr lvl="1"/>
            <a:r>
              <a:rPr lang="en-US" dirty="0" smtClean="0"/>
              <a:t>Matching</a:t>
            </a:r>
          </a:p>
          <a:p>
            <a:r>
              <a:rPr lang="en-US" dirty="0" smtClean="0"/>
              <a:t>Discussion</a:t>
            </a:r>
          </a:p>
          <a:p>
            <a:pPr lvl="1"/>
            <a:r>
              <a:rPr lang="en-US" dirty="0"/>
              <a:t>Interesting statistics and data</a:t>
            </a:r>
          </a:p>
          <a:p>
            <a:pPr lvl="1"/>
            <a:r>
              <a:rPr lang="en-US" dirty="0" smtClean="0"/>
              <a:t>USCE</a:t>
            </a:r>
            <a:endParaRPr lang="en-US" dirty="0" smtClean="0"/>
          </a:p>
          <a:p>
            <a:pPr lvl="1"/>
            <a:r>
              <a:rPr lang="en-US" dirty="0" smtClean="0"/>
              <a:t>Budgets</a:t>
            </a:r>
          </a:p>
          <a:p>
            <a:r>
              <a:rPr lang="en-US" dirty="0" smtClean="0"/>
              <a:t>Conclusion</a:t>
            </a:r>
          </a:p>
          <a:p>
            <a:r>
              <a:rPr lang="en-US" dirty="0" smtClean="0"/>
              <a:t>Q&amp;A</a:t>
            </a:r>
          </a:p>
          <a:p>
            <a:r>
              <a:rPr lang="en-US" dirty="0" smtClean="0"/>
              <a:t>Resource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Time Limit for Completing Examination Requirements (Cont.)</a:t>
            </a:r>
            <a:endParaRPr lang="th-TH" b="1" dirty="0"/>
          </a:p>
        </p:txBody>
      </p:sp>
      <p:sp>
        <p:nvSpPr>
          <p:cNvPr id="4" name="Content Placeholder 3"/>
          <p:cNvSpPr>
            <a:spLocks noGrp="1"/>
          </p:cNvSpPr>
          <p:nvPr>
            <p:ph idx="1"/>
          </p:nvPr>
        </p:nvSpPr>
        <p:spPr/>
        <p:txBody>
          <a:bodyPr/>
          <a:lstStyle/>
          <a:p>
            <a:r>
              <a:rPr lang="en-US" b="1" dirty="0" smtClean="0"/>
              <a:t>Example</a:t>
            </a:r>
          </a:p>
          <a:p>
            <a:r>
              <a:rPr lang="en-US" dirty="0" err="1" smtClean="0"/>
              <a:t>Dr.A</a:t>
            </a:r>
            <a:endParaRPr lang="en-US" dirty="0" smtClean="0"/>
          </a:p>
          <a:p>
            <a:pPr lvl="1"/>
            <a:r>
              <a:rPr lang="en-US" dirty="0" smtClean="0"/>
              <a:t>USMLE Step2CS: January 15</a:t>
            </a:r>
            <a:r>
              <a:rPr lang="en-US" baseline="30000" dirty="0" smtClean="0"/>
              <a:t>th</a:t>
            </a:r>
            <a:r>
              <a:rPr lang="en-US" dirty="0" smtClean="0"/>
              <a:t> 2015</a:t>
            </a:r>
          </a:p>
          <a:p>
            <a:pPr lvl="1"/>
            <a:r>
              <a:rPr lang="en-US" dirty="0" smtClean="0"/>
              <a:t>USMLE Step1 : April 17</a:t>
            </a:r>
            <a:r>
              <a:rPr lang="en-US" baseline="30000" dirty="0" smtClean="0"/>
              <a:t>th</a:t>
            </a:r>
            <a:r>
              <a:rPr lang="en-US" dirty="0" smtClean="0"/>
              <a:t> 2015</a:t>
            </a:r>
          </a:p>
          <a:p>
            <a:pPr lvl="1"/>
            <a:r>
              <a:rPr lang="en-US" dirty="0" smtClean="0"/>
              <a:t>So </a:t>
            </a:r>
            <a:r>
              <a:rPr lang="en-US" dirty="0" err="1" smtClean="0"/>
              <a:t>Dr.A</a:t>
            </a:r>
            <a:r>
              <a:rPr lang="en-US" dirty="0" smtClean="0"/>
              <a:t> have to finish the USMLE Step2CK within January 15</a:t>
            </a:r>
            <a:r>
              <a:rPr lang="en-US" baseline="30000" dirty="0" smtClean="0"/>
              <a:t>th</a:t>
            </a:r>
            <a:r>
              <a:rPr lang="en-US" dirty="0" smtClean="0"/>
              <a:t> 2022 </a:t>
            </a:r>
          </a:p>
          <a:p>
            <a:pPr lvl="1"/>
            <a:endParaRPr lang="en-US" dirty="0" smtClean="0"/>
          </a:p>
          <a:p>
            <a:pPr>
              <a:buNone/>
            </a:pPr>
            <a:endParaRPr lang="en-US" dirty="0" smtClean="0"/>
          </a:p>
          <a:p>
            <a:endParaRPr lang="th-TH"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Number of attempts and retaking</a:t>
            </a:r>
            <a:endParaRPr lang="th-TH" b="1" dirty="0"/>
          </a:p>
        </p:txBody>
      </p:sp>
      <p:sp>
        <p:nvSpPr>
          <p:cNvPr id="3" name="Content Placeholder 2"/>
          <p:cNvSpPr>
            <a:spLocks noGrp="1"/>
          </p:cNvSpPr>
          <p:nvPr>
            <p:ph idx="1"/>
          </p:nvPr>
        </p:nvSpPr>
        <p:spPr/>
        <p:txBody>
          <a:bodyPr>
            <a:normAutofit lnSpcReduction="10000"/>
          </a:bodyPr>
          <a:lstStyle/>
          <a:p>
            <a:r>
              <a:rPr lang="en-US" dirty="0" smtClean="0"/>
              <a:t>The USMLE program limits to </a:t>
            </a:r>
            <a:r>
              <a:rPr lang="en-US" u="sng" dirty="0" smtClean="0"/>
              <a:t>six</a:t>
            </a:r>
            <a:r>
              <a:rPr lang="en-US" dirty="0" smtClean="0"/>
              <a:t> the total number of times an examinee can take the same Step or Step Component. A</a:t>
            </a:r>
          </a:p>
          <a:p>
            <a:r>
              <a:rPr lang="en-US" dirty="0" smtClean="0"/>
              <a:t>You may not take the same examination more than </a:t>
            </a:r>
            <a:r>
              <a:rPr lang="en-US" u="sng" dirty="0" smtClean="0"/>
              <a:t>three times within a 12-month </a:t>
            </a:r>
            <a:r>
              <a:rPr lang="en-US" dirty="0" smtClean="0"/>
              <a:t>period. </a:t>
            </a:r>
            <a:r>
              <a:rPr lang="en-US" u="sng" dirty="0" smtClean="0"/>
              <a:t>Your fourth and subsequent attempts must be at least 12 months </a:t>
            </a:r>
            <a:r>
              <a:rPr lang="en-US" dirty="0" smtClean="0"/>
              <a:t>after your first attempt at that examination and </a:t>
            </a:r>
            <a:r>
              <a:rPr lang="en-US" u="sng" dirty="0" smtClean="0"/>
              <a:t>at least six months after your most recent attempt </a:t>
            </a:r>
            <a:r>
              <a:rPr lang="en-US" dirty="0" smtClean="0"/>
              <a:t>at that examination. </a:t>
            </a:r>
            <a:endParaRPr lang="th-T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United States Medical Licensing Examination (USMLE)</a:t>
            </a:r>
            <a:endParaRPr lang="th-TH" b="1" dirty="0"/>
          </a:p>
        </p:txBody>
      </p:sp>
      <p:sp>
        <p:nvSpPr>
          <p:cNvPr id="3" name="Subtitle 2"/>
          <p:cNvSpPr>
            <a:spLocks noGrp="1"/>
          </p:cNvSpPr>
          <p:nvPr>
            <p:ph type="subTitle" idx="1"/>
          </p:nvPr>
        </p:nvSpPr>
        <p:spPr/>
        <p:txBody>
          <a:bodyPr/>
          <a:lstStyle/>
          <a:p>
            <a:endParaRPr lang="th-T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USMLE Step1</a:t>
            </a:r>
            <a:endParaRPr lang="th-TH" b="1" dirty="0"/>
          </a:p>
        </p:txBody>
      </p:sp>
      <p:sp>
        <p:nvSpPr>
          <p:cNvPr id="3" name="Content Placeholder 2"/>
          <p:cNvSpPr>
            <a:spLocks noGrp="1"/>
          </p:cNvSpPr>
          <p:nvPr>
            <p:ph idx="1"/>
          </p:nvPr>
        </p:nvSpPr>
        <p:spPr/>
        <p:txBody>
          <a:bodyPr>
            <a:normAutofit lnSpcReduction="10000"/>
          </a:bodyPr>
          <a:lstStyle/>
          <a:p>
            <a:r>
              <a:rPr lang="en-US" dirty="0" smtClean="0"/>
              <a:t>322 multiple-choice items divided into 7 blocks of 46 items; 60 minutes are allotted for completion of each block of test items.</a:t>
            </a:r>
          </a:p>
          <a:p>
            <a:r>
              <a:rPr lang="en-US" dirty="0" smtClean="0"/>
              <a:t>Takes 8 hours</a:t>
            </a:r>
          </a:p>
          <a:p>
            <a:r>
              <a:rPr lang="en-US" dirty="0" smtClean="0"/>
              <a:t>Computer based at </a:t>
            </a:r>
            <a:r>
              <a:rPr lang="en-US" dirty="0" err="1" smtClean="0"/>
              <a:t>prometric</a:t>
            </a:r>
            <a:r>
              <a:rPr lang="en-US" dirty="0" smtClean="0"/>
              <a:t> center (</a:t>
            </a:r>
            <a:r>
              <a:rPr lang="en-US" dirty="0" err="1" smtClean="0"/>
              <a:t>Maneeya</a:t>
            </a:r>
            <a:r>
              <a:rPr lang="en-US" dirty="0" smtClean="0"/>
              <a:t> Center, Bangkok)</a:t>
            </a:r>
          </a:p>
          <a:p>
            <a:r>
              <a:rPr lang="en-US" dirty="0" smtClean="0"/>
              <a:t>Minimum passing score is 192</a:t>
            </a:r>
          </a:p>
          <a:p>
            <a:r>
              <a:rPr lang="en-US" dirty="0" smtClean="0"/>
              <a:t>Examination fee </a:t>
            </a:r>
            <a:r>
              <a:rPr lang="en-US" dirty="0" smtClean="0">
                <a:sym typeface="Wingdings" pitchFamily="2" charset="2"/>
              </a:rPr>
              <a:t> $865 + $150 (international surcharge)</a:t>
            </a:r>
            <a:endParaRPr lang="en-US" dirty="0" smtClean="0"/>
          </a:p>
          <a:p>
            <a:endParaRPr lang="en-US" dirty="0" smtClean="0"/>
          </a:p>
          <a:p>
            <a:endParaRPr lang="en-US" dirty="0" smtClean="0"/>
          </a:p>
          <a:p>
            <a:endParaRPr lang="th-TH"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76"/>
            <a:ext cx="8229600" cy="1143000"/>
          </a:xfrm>
        </p:spPr>
        <p:txBody>
          <a:bodyPr/>
          <a:lstStyle/>
          <a:p>
            <a:r>
              <a:rPr lang="en-US" b="1" dirty="0" smtClean="0"/>
              <a:t>Step 1 table of specifications</a:t>
            </a:r>
            <a:endParaRPr lang="th-TH" b="1" dirty="0"/>
          </a:p>
        </p:txBody>
      </p:sp>
      <p:pic>
        <p:nvPicPr>
          <p:cNvPr id="1026" name="Picture 2"/>
          <p:cNvPicPr>
            <a:picLocks noGrp="1" noChangeAspect="1" noChangeArrowheads="1"/>
          </p:cNvPicPr>
          <p:nvPr>
            <p:ph idx="1"/>
          </p:nvPr>
        </p:nvPicPr>
        <p:blipFill>
          <a:blip r:embed="rId2"/>
          <a:srcRect l="14503" t="23044" r="53550" b="7506"/>
          <a:stretch>
            <a:fillRect/>
          </a:stretch>
        </p:blipFill>
        <p:spPr bwMode="auto">
          <a:xfrm>
            <a:off x="2214546" y="833434"/>
            <a:ext cx="4929190" cy="60245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 Question Formats</a:t>
            </a:r>
            <a:endParaRPr lang="th-TH" b="1" dirty="0"/>
          </a:p>
        </p:txBody>
      </p:sp>
      <p:sp>
        <p:nvSpPr>
          <p:cNvPr id="3" name="Content Placeholder 2"/>
          <p:cNvSpPr>
            <a:spLocks noGrp="1"/>
          </p:cNvSpPr>
          <p:nvPr>
            <p:ph idx="1"/>
          </p:nvPr>
        </p:nvSpPr>
        <p:spPr/>
        <p:txBody>
          <a:bodyPr/>
          <a:lstStyle/>
          <a:p>
            <a:r>
              <a:rPr lang="en-US" dirty="0" smtClean="0"/>
              <a:t>Single-item questions</a:t>
            </a:r>
          </a:p>
          <a:p>
            <a:r>
              <a:rPr lang="en-US" dirty="0" smtClean="0"/>
              <a:t>Sequential item sets</a:t>
            </a:r>
          </a:p>
          <a:p>
            <a:r>
              <a:rPr lang="en-US" dirty="0" smtClean="0">
                <a:hlinkClick r:id="rId2"/>
              </a:rPr>
              <a:t>Example</a:t>
            </a:r>
            <a:endParaRPr lang="th-TH"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USMLE Step2 CK</a:t>
            </a:r>
            <a:endParaRPr lang="th-TH" b="1" dirty="0"/>
          </a:p>
        </p:txBody>
      </p:sp>
      <p:sp>
        <p:nvSpPr>
          <p:cNvPr id="3" name="Content Placeholder 2"/>
          <p:cNvSpPr>
            <a:spLocks noGrp="1"/>
          </p:cNvSpPr>
          <p:nvPr>
            <p:ph idx="1"/>
          </p:nvPr>
        </p:nvSpPr>
        <p:spPr/>
        <p:txBody>
          <a:bodyPr>
            <a:normAutofit fontScale="92500" lnSpcReduction="20000"/>
          </a:bodyPr>
          <a:lstStyle/>
          <a:p>
            <a:r>
              <a:rPr lang="en-US" dirty="0" smtClean="0"/>
              <a:t>The number of question will vary among blocks, but will not exceed 45 items. The total number of items on the overall examination form will not exceed 355 items.</a:t>
            </a:r>
          </a:p>
          <a:p>
            <a:r>
              <a:rPr lang="en-US" dirty="0" smtClean="0"/>
              <a:t>60 minutes are allotted for the completion of each block.</a:t>
            </a:r>
          </a:p>
          <a:p>
            <a:r>
              <a:rPr lang="en-US" dirty="0" smtClean="0"/>
              <a:t>Computer based at </a:t>
            </a:r>
            <a:r>
              <a:rPr lang="en-US" dirty="0" err="1" smtClean="0"/>
              <a:t>prometric</a:t>
            </a:r>
            <a:r>
              <a:rPr lang="en-US" dirty="0" smtClean="0"/>
              <a:t> center (</a:t>
            </a:r>
            <a:r>
              <a:rPr lang="en-US" dirty="0" err="1" smtClean="0"/>
              <a:t>Maneeya</a:t>
            </a:r>
            <a:r>
              <a:rPr lang="en-US" dirty="0" smtClean="0"/>
              <a:t> Center, Bangkok)</a:t>
            </a:r>
          </a:p>
          <a:p>
            <a:r>
              <a:rPr lang="en-US" dirty="0" smtClean="0"/>
              <a:t>Minimum passing score is 209</a:t>
            </a:r>
          </a:p>
          <a:p>
            <a:r>
              <a:rPr lang="en-US" dirty="0" smtClean="0"/>
              <a:t>Examination fee </a:t>
            </a:r>
            <a:r>
              <a:rPr lang="en-US" dirty="0" smtClean="0">
                <a:sym typeface="Wingdings" pitchFamily="2" charset="2"/>
              </a:rPr>
              <a:t> $865 + $165 (international surcharge)</a:t>
            </a:r>
            <a:endParaRPr lang="th-TH"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Step2 CK table of specifications</a:t>
            </a:r>
            <a:endParaRPr lang="th-TH" b="1" dirty="0"/>
          </a:p>
        </p:txBody>
      </p:sp>
      <p:pic>
        <p:nvPicPr>
          <p:cNvPr id="2050" name="Picture 2"/>
          <p:cNvPicPr>
            <a:picLocks noChangeAspect="1" noChangeArrowheads="1"/>
          </p:cNvPicPr>
          <p:nvPr/>
        </p:nvPicPr>
        <p:blipFill>
          <a:blip r:embed="rId2"/>
          <a:srcRect l="14275" t="35156" r="53331" b="16015"/>
          <a:stretch>
            <a:fillRect/>
          </a:stretch>
        </p:blipFill>
        <p:spPr bwMode="auto">
          <a:xfrm>
            <a:off x="1500166" y="1428736"/>
            <a:ext cx="6000792" cy="50854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2 CK Physician Task/Competency Specifications</a:t>
            </a:r>
            <a:endParaRPr lang="th-TH" dirty="0"/>
          </a:p>
        </p:txBody>
      </p:sp>
      <p:pic>
        <p:nvPicPr>
          <p:cNvPr id="3074" name="Picture 2"/>
          <p:cNvPicPr>
            <a:picLocks noChangeAspect="1" noChangeArrowheads="1"/>
          </p:cNvPicPr>
          <p:nvPr/>
        </p:nvPicPr>
        <p:blipFill>
          <a:blip r:embed="rId2"/>
          <a:srcRect l="14275" t="19531" r="41801" b="19922"/>
          <a:stretch>
            <a:fillRect/>
          </a:stretch>
        </p:blipFill>
        <p:spPr bwMode="auto">
          <a:xfrm>
            <a:off x="1142976" y="1321555"/>
            <a:ext cx="7143800" cy="5536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 Question Formats</a:t>
            </a:r>
            <a:endParaRPr lang="th-TH" dirty="0"/>
          </a:p>
        </p:txBody>
      </p:sp>
      <p:sp>
        <p:nvSpPr>
          <p:cNvPr id="3" name="Content Placeholder 2"/>
          <p:cNvSpPr>
            <a:spLocks noGrp="1"/>
          </p:cNvSpPr>
          <p:nvPr>
            <p:ph idx="1"/>
          </p:nvPr>
        </p:nvSpPr>
        <p:spPr/>
        <p:txBody>
          <a:bodyPr/>
          <a:lstStyle/>
          <a:p>
            <a:r>
              <a:rPr lang="en-US" dirty="0" smtClean="0"/>
              <a:t>Single-item questions</a:t>
            </a:r>
          </a:p>
          <a:p>
            <a:r>
              <a:rPr lang="en-US" dirty="0" smtClean="0"/>
              <a:t>Sequential item sets</a:t>
            </a:r>
            <a:endParaRPr lang="th-TH" dirty="0" smtClean="0"/>
          </a:p>
          <a:p>
            <a:r>
              <a:rPr lang="en-US" dirty="0" smtClean="0"/>
              <a:t>Matching sets</a:t>
            </a:r>
          </a:p>
          <a:p>
            <a:r>
              <a:rPr lang="en-US" dirty="0" smtClean="0">
                <a:hlinkClick r:id="rId2"/>
              </a:rPr>
              <a:t>Example</a:t>
            </a:r>
            <a:endParaRPr lang="th-TH"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Introduction</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Step2 CS</a:t>
            </a:r>
            <a:endParaRPr lang="th-TH" b="1" dirty="0"/>
          </a:p>
        </p:txBody>
      </p:sp>
      <p:sp>
        <p:nvSpPr>
          <p:cNvPr id="3" name="Content Placeholder 2"/>
          <p:cNvSpPr>
            <a:spLocks noGrp="1"/>
          </p:cNvSpPr>
          <p:nvPr>
            <p:ph idx="1"/>
          </p:nvPr>
        </p:nvSpPr>
        <p:spPr/>
        <p:txBody>
          <a:bodyPr>
            <a:normAutofit fontScale="92500" lnSpcReduction="20000"/>
          </a:bodyPr>
          <a:lstStyle/>
          <a:p>
            <a:r>
              <a:rPr lang="en-US" dirty="0" smtClean="0"/>
              <a:t>Uses standardized patients to test medical graduates</a:t>
            </a:r>
          </a:p>
          <a:p>
            <a:pPr lvl="1"/>
            <a:r>
              <a:rPr lang="en-US" dirty="0" smtClean="0"/>
              <a:t>Clinical skills</a:t>
            </a:r>
          </a:p>
          <a:p>
            <a:pPr lvl="1"/>
            <a:r>
              <a:rPr lang="en-US" dirty="0" smtClean="0"/>
              <a:t>Communication skills</a:t>
            </a:r>
            <a:endParaRPr lang="en-US" dirty="0"/>
          </a:p>
          <a:p>
            <a:r>
              <a:rPr lang="en-US" dirty="0" smtClean="0"/>
              <a:t>12 cases: Fifteen minutes for each patient encounter + ten minutes to record each patient note (PN)</a:t>
            </a:r>
          </a:p>
          <a:p>
            <a:r>
              <a:rPr lang="en-US" dirty="0" smtClean="0"/>
              <a:t>Test centers available in the U.S. only</a:t>
            </a:r>
          </a:p>
          <a:p>
            <a:pPr lvl="1"/>
            <a:r>
              <a:rPr lang="en-US" dirty="0" smtClean="0"/>
              <a:t>Atlanta, Chicago, Houston, Los Angeles, and Philadelphia</a:t>
            </a:r>
          </a:p>
          <a:p>
            <a:r>
              <a:rPr lang="en-US" dirty="0" smtClean="0"/>
              <a:t>Examination fee </a:t>
            </a:r>
            <a:r>
              <a:rPr lang="en-US" dirty="0" smtClean="0">
                <a:sym typeface="Wingdings" pitchFamily="2" charset="2"/>
              </a:rPr>
              <a:t> $1,505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Examination Format</a:t>
            </a:r>
            <a:endParaRPr lang="th-TH" b="1" dirty="0"/>
          </a:p>
        </p:txBody>
      </p:sp>
      <p:sp>
        <p:nvSpPr>
          <p:cNvPr id="3" name="Content Placeholder 2"/>
          <p:cNvSpPr>
            <a:spLocks noGrp="1"/>
          </p:cNvSpPr>
          <p:nvPr>
            <p:ph idx="1"/>
          </p:nvPr>
        </p:nvSpPr>
        <p:spPr/>
        <p:txBody>
          <a:bodyPr>
            <a:normAutofit fontScale="92500" lnSpcReduction="20000"/>
          </a:bodyPr>
          <a:lstStyle/>
          <a:p>
            <a:r>
              <a:rPr lang="en-US" dirty="0" smtClean="0"/>
              <a:t>On-site orientation</a:t>
            </a:r>
          </a:p>
          <a:p>
            <a:r>
              <a:rPr lang="en-US" dirty="0" smtClean="0"/>
              <a:t>The Patient Encounter (15 minutes for each)</a:t>
            </a:r>
          </a:p>
          <a:p>
            <a:pPr lvl="1"/>
            <a:r>
              <a:rPr lang="en-US" dirty="0" smtClean="0"/>
              <a:t>Standardized patients</a:t>
            </a:r>
          </a:p>
          <a:p>
            <a:pPr lvl="1"/>
            <a:r>
              <a:rPr lang="en-US" dirty="0" smtClean="0"/>
              <a:t>Telephone patient encounter</a:t>
            </a:r>
          </a:p>
          <a:p>
            <a:r>
              <a:rPr lang="en-US" dirty="0" smtClean="0"/>
              <a:t>The Patient note (Computer typing)</a:t>
            </a:r>
          </a:p>
          <a:p>
            <a:pPr lvl="1"/>
            <a:r>
              <a:rPr lang="en-US" dirty="0" smtClean="0"/>
              <a:t>10 minutes to complete ( additional time if leaving the patient encounter early)</a:t>
            </a:r>
          </a:p>
          <a:p>
            <a:pPr lvl="1"/>
            <a:r>
              <a:rPr lang="en-US" dirty="0" smtClean="0"/>
              <a:t>Medical record include medical history, PE, </a:t>
            </a:r>
            <a:r>
              <a:rPr lang="en-US" dirty="0" err="1" smtClean="0"/>
              <a:t>DDx</a:t>
            </a:r>
            <a:r>
              <a:rPr lang="en-US" dirty="0" smtClean="0"/>
              <a:t>, </a:t>
            </a:r>
          </a:p>
          <a:p>
            <a:pPr lvl="1">
              <a:buNone/>
            </a:pPr>
            <a:r>
              <a:rPr lang="en-US" dirty="0" smtClean="0"/>
              <a:t>    diagnostic studies, treatment, consultations</a:t>
            </a:r>
          </a:p>
          <a:p>
            <a:r>
              <a:rPr lang="en-US" dirty="0" smtClean="0">
                <a:hlinkClick r:id="rId2"/>
              </a:rPr>
              <a:t>Example</a:t>
            </a:r>
            <a:endParaRPr lang="en-US" dirty="0" smtClean="0"/>
          </a:p>
          <a:p>
            <a:endParaRPr lang="en-US" dirty="0" smtClean="0"/>
          </a:p>
          <a:p>
            <a:endParaRPr lang="th-TH"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Scoring the USMLE step2 CS</a:t>
            </a:r>
            <a:endParaRPr lang="th-TH" b="1" dirty="0"/>
          </a:p>
        </p:txBody>
      </p:sp>
      <p:sp>
        <p:nvSpPr>
          <p:cNvPr id="3" name="Content Placeholder 2"/>
          <p:cNvSpPr>
            <a:spLocks noGrp="1"/>
          </p:cNvSpPr>
          <p:nvPr>
            <p:ph idx="1"/>
          </p:nvPr>
        </p:nvSpPr>
        <p:spPr/>
        <p:txBody>
          <a:bodyPr/>
          <a:lstStyle/>
          <a:p>
            <a:r>
              <a:rPr lang="en-US" dirty="0" smtClean="0"/>
              <a:t>Scoring as pass or fail</a:t>
            </a:r>
          </a:p>
          <a:p>
            <a:r>
              <a:rPr lang="en-US" dirty="0" smtClean="0"/>
              <a:t>3 subcomponents</a:t>
            </a:r>
          </a:p>
          <a:p>
            <a:pPr lvl="1"/>
            <a:r>
              <a:rPr lang="en-US" dirty="0" smtClean="0"/>
              <a:t>Communication and interpersonal skills</a:t>
            </a:r>
          </a:p>
          <a:p>
            <a:pPr lvl="1"/>
            <a:r>
              <a:rPr lang="en-US" dirty="0" smtClean="0"/>
              <a:t>Spoken English proficiency</a:t>
            </a:r>
          </a:p>
          <a:p>
            <a:pPr lvl="1"/>
            <a:r>
              <a:rPr lang="en-US" dirty="0" smtClean="0"/>
              <a:t>Integrated clinical encounter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11"/>
            <a:ext cx="9144000" cy="6829778"/>
          </a:xfrm>
          <a:prstGeom prst="rect">
            <a:avLst/>
          </a:prstGeom>
        </p:spPr>
      </p:pic>
      <p:pic>
        <p:nvPicPr>
          <p:cNvPr id="3074" name="Picture 2" descr="http://kawaiicase.com/wp-content/uploads/2013/09/line-brown-stic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301391"/>
            <a:ext cx="2880320" cy="252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684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topics</a:t>
            </a:r>
            <a:endParaRPr lang="th-TH" b="1" dirty="0"/>
          </a:p>
        </p:txBody>
      </p:sp>
      <p:sp>
        <p:nvSpPr>
          <p:cNvPr id="3" name="Content Placeholder 2"/>
          <p:cNvSpPr>
            <a:spLocks noGrp="1"/>
          </p:cNvSpPr>
          <p:nvPr>
            <p:ph idx="1"/>
          </p:nvPr>
        </p:nvSpPr>
        <p:spPr/>
        <p:txBody>
          <a:bodyPr/>
          <a:lstStyle/>
          <a:p>
            <a:r>
              <a:rPr lang="en-US" b="1" dirty="0" smtClean="0"/>
              <a:t>ECFMG Certificate</a:t>
            </a:r>
          </a:p>
          <a:p>
            <a:r>
              <a:rPr lang="en-US" b="1" dirty="0" smtClean="0"/>
              <a:t>USMLE</a:t>
            </a:r>
          </a:p>
          <a:p>
            <a:r>
              <a:rPr lang="en-US" b="1" u="sng" dirty="0" smtClean="0"/>
              <a:t>ERAS</a:t>
            </a:r>
          </a:p>
          <a:p>
            <a:r>
              <a:rPr lang="en-US" b="1" dirty="0" smtClean="0"/>
              <a:t>Interview</a:t>
            </a:r>
          </a:p>
          <a:p>
            <a:r>
              <a:rPr lang="en-US" b="1" dirty="0" smtClean="0"/>
              <a:t>Matching</a:t>
            </a:r>
            <a:endParaRPr lang="th-TH"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Electronic Residency Application Service (ERAS)</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ERAS?</a:t>
            </a:r>
            <a:endParaRPr lang="th-TH" b="1" dirty="0"/>
          </a:p>
        </p:txBody>
      </p:sp>
      <p:sp>
        <p:nvSpPr>
          <p:cNvPr id="3" name="Content Placeholder 2"/>
          <p:cNvSpPr>
            <a:spLocks noGrp="1"/>
          </p:cNvSpPr>
          <p:nvPr>
            <p:ph idx="1"/>
          </p:nvPr>
        </p:nvSpPr>
        <p:spPr/>
        <p:txBody>
          <a:bodyPr/>
          <a:lstStyle/>
          <a:p>
            <a:r>
              <a:rPr lang="en-US" dirty="0" smtClean="0"/>
              <a:t>ERAS® is a service that transmits the </a:t>
            </a:r>
            <a:r>
              <a:rPr lang="en-US" dirty="0" err="1" smtClean="0"/>
              <a:t>MyERAS</a:t>
            </a:r>
            <a:r>
              <a:rPr lang="en-US" dirty="0" smtClean="0"/>
              <a:t> application and supporting documentation from applicants and program directors.</a:t>
            </a:r>
          </a:p>
          <a:p>
            <a:r>
              <a:rPr lang="en-US" dirty="0" smtClean="0"/>
              <a:t>The usefulness of </a:t>
            </a:r>
            <a:r>
              <a:rPr lang="en-US" dirty="0" err="1" smtClean="0"/>
              <a:t>MyERAS</a:t>
            </a:r>
            <a:r>
              <a:rPr lang="en-US" dirty="0" smtClean="0"/>
              <a:t> application is to</a:t>
            </a:r>
          </a:p>
          <a:p>
            <a:pPr lvl="1"/>
            <a:r>
              <a:rPr lang="en-US" dirty="0" smtClean="0"/>
              <a:t>Manage documents,</a:t>
            </a:r>
          </a:p>
          <a:p>
            <a:pPr lvl="1"/>
            <a:r>
              <a:rPr lang="en-US" dirty="0" smtClean="0"/>
              <a:t>Apply to programs</a:t>
            </a:r>
            <a:endParaRPr lang="th-TH"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Use </a:t>
            </a:r>
            <a:r>
              <a:rPr lang="en-US" b="1" dirty="0" err="1" smtClean="0"/>
              <a:t>MyERAS</a:t>
            </a:r>
            <a:r>
              <a:rPr lang="en-US" b="1" dirty="0" smtClean="0"/>
              <a:t> to</a:t>
            </a:r>
            <a:endParaRPr lang="th-TH" b="1" dirty="0"/>
          </a:p>
        </p:txBody>
      </p:sp>
      <p:sp>
        <p:nvSpPr>
          <p:cNvPr id="3" name="ตัวแทนเนื้อหา 2"/>
          <p:cNvSpPr>
            <a:spLocks noGrp="1"/>
          </p:cNvSpPr>
          <p:nvPr>
            <p:ph idx="1"/>
          </p:nvPr>
        </p:nvSpPr>
        <p:spPr/>
        <p:txBody>
          <a:bodyPr>
            <a:normAutofit lnSpcReduction="10000"/>
          </a:bodyPr>
          <a:lstStyle/>
          <a:p>
            <a:pPr fontAlgn="base"/>
            <a:r>
              <a:rPr lang="en-US" sz="2600" dirty="0" smtClean="0"/>
              <a:t>Create </a:t>
            </a:r>
            <a:r>
              <a:rPr lang="en-US" sz="2600" dirty="0"/>
              <a:t>your Profile</a:t>
            </a:r>
          </a:p>
          <a:p>
            <a:pPr fontAlgn="base"/>
            <a:r>
              <a:rPr lang="en-US" sz="2600" dirty="0"/>
              <a:t>Complete and certify your on-line application</a:t>
            </a:r>
          </a:p>
          <a:p>
            <a:pPr fontAlgn="base"/>
            <a:r>
              <a:rPr lang="en-US" sz="2600" dirty="0"/>
              <a:t>Create Personal Statements</a:t>
            </a:r>
          </a:p>
          <a:p>
            <a:pPr fontAlgn="base"/>
            <a:r>
              <a:rPr lang="en-US" sz="2600" dirty="0"/>
              <a:t>Select and apply to your preferred programs</a:t>
            </a:r>
          </a:p>
          <a:p>
            <a:pPr fontAlgn="base"/>
            <a:r>
              <a:rPr lang="en-US" sz="2600" dirty="0"/>
              <a:t>Create and manage your ERAS application and document assignments for all of your programs</a:t>
            </a:r>
          </a:p>
          <a:p>
            <a:pPr fontAlgn="base"/>
            <a:r>
              <a:rPr lang="en-US" sz="2600" dirty="0"/>
              <a:t>Track the status of your ERAS application via the Applicant Document Tracking System (ADTS)</a:t>
            </a:r>
          </a:p>
          <a:p>
            <a:pPr fontAlgn="base"/>
            <a:r>
              <a:rPr lang="en-US" sz="2600" dirty="0"/>
              <a:t>Utilize the </a:t>
            </a:r>
            <a:r>
              <a:rPr lang="en-US" sz="2600" dirty="0" err="1"/>
              <a:t>MyERAS</a:t>
            </a:r>
            <a:r>
              <a:rPr lang="en-US" sz="2600" dirty="0"/>
              <a:t> message center to contact ERAS Support Services at ECFMG</a:t>
            </a:r>
          </a:p>
          <a:p>
            <a:endParaRPr lang="th-TH" dirty="0"/>
          </a:p>
        </p:txBody>
      </p:sp>
    </p:spTree>
    <p:extLst>
      <p:ext uri="{BB962C8B-B14F-4D97-AF65-F5344CB8AC3E}">
        <p14:creationId xmlns:p14="http://schemas.microsoft.com/office/powerpoint/2010/main" val="870314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Step in the ERAS process</a:t>
            </a:r>
            <a:endParaRPr lang="th-TH" b="1" dirty="0"/>
          </a:p>
        </p:txBody>
      </p:sp>
      <p:pic>
        <p:nvPicPr>
          <p:cNvPr id="5" name="รูปภาพ 4"/>
          <p:cNvPicPr>
            <a:picLocks noChangeAspect="1"/>
          </p:cNvPicPr>
          <p:nvPr/>
        </p:nvPicPr>
        <p:blipFill rotWithShape="1">
          <a:blip r:embed="rId3"/>
          <a:srcRect l="20158" t="33702" r="49858" b="31298"/>
          <a:stretch/>
        </p:blipFill>
        <p:spPr>
          <a:xfrm>
            <a:off x="785173" y="1404250"/>
            <a:ext cx="7198768" cy="4724546"/>
          </a:xfrm>
          <a:prstGeom prst="rect">
            <a:avLst/>
          </a:prstGeom>
        </p:spPr>
      </p:pic>
      <p:sp>
        <p:nvSpPr>
          <p:cNvPr id="6" name="กล่องข้อความ 5"/>
          <p:cNvSpPr txBox="1"/>
          <p:nvPr/>
        </p:nvSpPr>
        <p:spPr>
          <a:xfrm>
            <a:off x="2208255" y="6581001"/>
            <a:ext cx="6935745" cy="276999"/>
          </a:xfrm>
          <a:prstGeom prst="rect">
            <a:avLst/>
          </a:prstGeom>
          <a:noFill/>
        </p:spPr>
        <p:txBody>
          <a:bodyPr wrap="none" rtlCol="0">
            <a:spAutoFit/>
          </a:bodyPr>
          <a:lstStyle/>
          <a:p>
            <a:r>
              <a:rPr lang="en-US" sz="1200" dirty="0" smtClean="0"/>
              <a:t>http://www.docstoc.com/docs/82389627/ERAS-Application-Process-Guideline---Home-Page-Department-of</a:t>
            </a:r>
            <a:endParaRPr lang="th-TH" sz="1200" dirty="0"/>
          </a:p>
        </p:txBody>
      </p:sp>
    </p:spTree>
    <p:extLst>
      <p:ext uri="{BB962C8B-B14F-4D97-AF65-F5344CB8AC3E}">
        <p14:creationId xmlns:p14="http://schemas.microsoft.com/office/powerpoint/2010/main" val="418720494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you have to complete in ERAS?</a:t>
            </a:r>
            <a:endParaRPr lang="th-TH" b="1" dirty="0"/>
          </a:p>
        </p:txBody>
      </p:sp>
      <p:sp>
        <p:nvSpPr>
          <p:cNvPr id="3" name="Content Placeholder 2"/>
          <p:cNvSpPr>
            <a:spLocks noGrp="1"/>
          </p:cNvSpPr>
          <p:nvPr>
            <p:ph idx="1"/>
          </p:nvPr>
        </p:nvSpPr>
        <p:spPr/>
        <p:txBody>
          <a:bodyPr/>
          <a:lstStyle/>
          <a:p>
            <a:r>
              <a:rPr lang="en-US" dirty="0" smtClean="0"/>
              <a:t>Your profile</a:t>
            </a:r>
          </a:p>
          <a:p>
            <a:r>
              <a:rPr lang="en-US" dirty="0" smtClean="0"/>
              <a:t>Supporting documents</a:t>
            </a:r>
            <a:endParaRPr lang="th-TH"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Life after graduation</a:t>
            </a:r>
            <a:endParaRPr lang="th-TH" b="1" dirty="0"/>
          </a:p>
        </p:txBody>
      </p:sp>
      <p:sp>
        <p:nvSpPr>
          <p:cNvPr id="3" name="Content Placeholder 2"/>
          <p:cNvSpPr>
            <a:spLocks noGrp="1"/>
          </p:cNvSpPr>
          <p:nvPr>
            <p:ph idx="1"/>
          </p:nvPr>
        </p:nvSpPr>
        <p:spPr/>
        <p:txBody>
          <a:bodyPr/>
          <a:lstStyle/>
          <a:p>
            <a:endParaRPr lang="th-TH" dirty="0"/>
          </a:p>
        </p:txBody>
      </p:sp>
      <p:pic>
        <p:nvPicPr>
          <p:cNvPr id="2052" name="Picture 4" descr="http://images.idiva.com/media/content/2014/Mar/why_you_must_think_positive.jpg"/>
          <p:cNvPicPr>
            <a:picLocks noChangeAspect="1" noChangeArrowheads="1"/>
          </p:cNvPicPr>
          <p:nvPr/>
        </p:nvPicPr>
        <p:blipFill>
          <a:blip r:embed="rId2"/>
          <a:srcRect r="11363"/>
          <a:stretch>
            <a:fillRect/>
          </a:stretch>
        </p:blipFill>
        <p:spPr bwMode="auto">
          <a:xfrm>
            <a:off x="6357918" y="4500570"/>
            <a:ext cx="2786082" cy="235743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Profile</a:t>
            </a:r>
            <a:endParaRPr lang="th-TH" b="1" dirty="0"/>
          </a:p>
        </p:txBody>
      </p:sp>
      <p:sp>
        <p:nvSpPr>
          <p:cNvPr id="3" name="ตัวแทนเนื้อหา 2"/>
          <p:cNvSpPr>
            <a:spLocks noGrp="1"/>
          </p:cNvSpPr>
          <p:nvPr>
            <p:ph idx="1"/>
          </p:nvPr>
        </p:nvSpPr>
        <p:spPr/>
        <p:txBody>
          <a:bodyPr numCol="2">
            <a:normAutofit/>
          </a:bodyPr>
          <a:lstStyle/>
          <a:p>
            <a:r>
              <a:rPr lang="en-US" sz="2200" dirty="0" smtClean="0"/>
              <a:t>First, Middle, and Last Name</a:t>
            </a:r>
            <a:endParaRPr lang="en-US" sz="2200" dirty="0"/>
          </a:p>
          <a:p>
            <a:r>
              <a:rPr lang="en-US" sz="2200" dirty="0" smtClean="0"/>
              <a:t>Previous Last Name</a:t>
            </a:r>
          </a:p>
          <a:p>
            <a:r>
              <a:rPr lang="en-US" sz="2200" dirty="0" smtClean="0"/>
              <a:t>Preferred Name</a:t>
            </a:r>
          </a:p>
          <a:p>
            <a:r>
              <a:rPr lang="en-US" sz="2200" dirty="0" smtClean="0"/>
              <a:t>Suffix</a:t>
            </a:r>
          </a:p>
          <a:p>
            <a:r>
              <a:rPr lang="en-US" sz="2200" dirty="0" err="1" smtClean="0"/>
              <a:t>MyERAS</a:t>
            </a:r>
            <a:r>
              <a:rPr lang="en-US" sz="2200" dirty="0" smtClean="0"/>
              <a:t> Contact Email</a:t>
            </a:r>
          </a:p>
          <a:p>
            <a:r>
              <a:rPr lang="en-US" sz="2200" dirty="0" smtClean="0"/>
              <a:t>AAMC </a:t>
            </a:r>
            <a:r>
              <a:rPr lang="en-US" sz="2200" dirty="0" err="1" smtClean="0"/>
              <a:t>aacount</a:t>
            </a:r>
            <a:r>
              <a:rPr lang="en-US" sz="2200" dirty="0" smtClean="0"/>
              <a:t> Email</a:t>
            </a:r>
          </a:p>
          <a:p>
            <a:r>
              <a:rPr lang="en-US" sz="2200" dirty="0" smtClean="0"/>
              <a:t>Present Mailing Address</a:t>
            </a:r>
            <a:endParaRPr lang="en-US" dirty="0" smtClean="0"/>
          </a:p>
          <a:p>
            <a:r>
              <a:rPr lang="en-US" sz="2200" dirty="0" smtClean="0"/>
              <a:t>Preferred Phone Number</a:t>
            </a:r>
          </a:p>
          <a:p>
            <a:r>
              <a:rPr lang="en-US" sz="2200" dirty="0" smtClean="0"/>
              <a:t>Alternate Phone Number</a:t>
            </a:r>
          </a:p>
          <a:p>
            <a:r>
              <a:rPr lang="en-US" sz="2200" dirty="0" smtClean="0"/>
              <a:t>Fax/Pager/Mobile Number</a:t>
            </a:r>
          </a:p>
          <a:p>
            <a:endParaRPr lang="en-US" sz="2200" dirty="0" smtClean="0"/>
          </a:p>
          <a:p>
            <a:r>
              <a:rPr lang="en-US" sz="2200" dirty="0" smtClean="0"/>
              <a:t>Last 4 digits of SSN (This is not a required field)</a:t>
            </a:r>
          </a:p>
          <a:p>
            <a:r>
              <a:rPr lang="en-US" sz="2200" dirty="0" smtClean="0"/>
              <a:t>Citizenship Status</a:t>
            </a:r>
          </a:p>
          <a:p>
            <a:r>
              <a:rPr lang="en-US" sz="2200" dirty="0" smtClean="0"/>
              <a:t>Current Visa Status/Expected Visa Type/Visa </a:t>
            </a:r>
            <a:r>
              <a:rPr lang="en-US" sz="2200" dirty="0" err="1" smtClean="0"/>
              <a:t>Sponsership</a:t>
            </a:r>
            <a:endParaRPr lang="en-US" sz="2200" dirty="0" smtClean="0"/>
          </a:p>
          <a:p>
            <a:pPr marL="0" indent="0">
              <a:buNone/>
            </a:pPr>
            <a:endParaRPr lang="en-US" sz="2000" dirty="0" smtClean="0"/>
          </a:p>
        </p:txBody>
      </p:sp>
    </p:spTree>
    <p:extLst>
      <p:ext uri="{BB962C8B-B14F-4D97-AF65-F5344CB8AC3E}">
        <p14:creationId xmlns:p14="http://schemas.microsoft.com/office/powerpoint/2010/main" val="2718154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pPr marL="0" indent="0"/>
            <a:r>
              <a:rPr lang="en-US" b="1" dirty="0" smtClean="0"/>
              <a:t>Supporting Documents</a:t>
            </a:r>
          </a:p>
        </p:txBody>
      </p:sp>
      <p:sp>
        <p:nvSpPr>
          <p:cNvPr id="3" name="ตัวแทนเนื้อหา 2"/>
          <p:cNvSpPr>
            <a:spLocks noGrp="1"/>
          </p:cNvSpPr>
          <p:nvPr>
            <p:ph idx="1"/>
          </p:nvPr>
        </p:nvSpPr>
        <p:spPr>
          <a:xfrm>
            <a:off x="428596" y="1643050"/>
            <a:ext cx="8229600" cy="4525963"/>
          </a:xfrm>
        </p:spPr>
        <p:txBody>
          <a:bodyPr>
            <a:normAutofit/>
          </a:bodyPr>
          <a:lstStyle/>
          <a:p>
            <a:pPr fontAlgn="base"/>
            <a:r>
              <a:rPr lang="en-US" sz="2200" dirty="0" smtClean="0"/>
              <a:t>Personal statement</a:t>
            </a:r>
          </a:p>
          <a:p>
            <a:pPr fontAlgn="base"/>
            <a:r>
              <a:rPr lang="en-US" sz="2200" dirty="0" smtClean="0"/>
              <a:t>Medical </a:t>
            </a:r>
            <a:r>
              <a:rPr lang="en-US" sz="2200" dirty="0"/>
              <a:t>Student Performance Evaluation (MSPE)</a:t>
            </a:r>
          </a:p>
          <a:p>
            <a:pPr fontAlgn="base"/>
            <a:r>
              <a:rPr lang="en-US" sz="2200" dirty="0"/>
              <a:t>Medical School Transcript</a:t>
            </a:r>
          </a:p>
          <a:p>
            <a:pPr fontAlgn="base"/>
            <a:r>
              <a:rPr lang="en-US" sz="2200" dirty="0"/>
              <a:t>Letters of Recommendation (</a:t>
            </a:r>
            <a:r>
              <a:rPr lang="en-US" sz="2200" dirty="0" err="1"/>
              <a:t>LoRs</a:t>
            </a:r>
            <a:r>
              <a:rPr lang="en-US" sz="2200" dirty="0"/>
              <a:t>)</a:t>
            </a:r>
          </a:p>
          <a:p>
            <a:pPr fontAlgn="base"/>
            <a:r>
              <a:rPr lang="en-US" sz="2200" dirty="0" smtClean="0"/>
              <a:t>Photograph (optional)</a:t>
            </a:r>
            <a:endParaRPr lang="en-US" sz="2200" dirty="0"/>
          </a:p>
          <a:p>
            <a:pPr fontAlgn="base"/>
            <a:r>
              <a:rPr lang="en-US" sz="2200" dirty="0"/>
              <a:t>ECFMG Status </a:t>
            </a:r>
            <a:r>
              <a:rPr lang="en-US" sz="2200" dirty="0" smtClean="0"/>
              <a:t>Report (IMG only)</a:t>
            </a:r>
            <a:endParaRPr lang="en-US" sz="2200" dirty="0"/>
          </a:p>
          <a:p>
            <a:pPr fontAlgn="base"/>
            <a:r>
              <a:rPr lang="en-US" sz="2200" dirty="0"/>
              <a:t>USMLE </a:t>
            </a:r>
            <a:r>
              <a:rPr lang="en-US" sz="2200" dirty="0" smtClean="0"/>
              <a:t>Transcript (optional)</a:t>
            </a:r>
            <a:endParaRPr lang="en-US" sz="2200" dirty="0"/>
          </a:p>
          <a:p>
            <a:pPr fontAlgn="base"/>
            <a:r>
              <a:rPr lang="en-US" sz="2200" dirty="0"/>
              <a:t>Postgraduate Training Authorization Letter (PTAL) or “California Letter</a:t>
            </a:r>
            <a:r>
              <a:rPr lang="en-US" sz="2200" dirty="0" smtClean="0"/>
              <a:t>” (IMG only)</a:t>
            </a:r>
            <a:endParaRPr lang="en-US" sz="2200" dirty="0"/>
          </a:p>
          <a:p>
            <a:endParaRPr lang="th-TH" dirty="0"/>
          </a:p>
        </p:txBody>
      </p:sp>
    </p:spTree>
    <p:extLst>
      <p:ext uri="{BB962C8B-B14F-4D97-AF65-F5344CB8AC3E}">
        <p14:creationId xmlns:p14="http://schemas.microsoft.com/office/powerpoint/2010/main" val="1796691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amc.org/linkableblob/110026-4/data/logo-eras-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743" y="732783"/>
            <a:ext cx="2425700" cy="10356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cdns2.freepik.com/free-photo/colorful-sticky-notes_23-2147490892.jpg"/>
          <p:cNvPicPr>
            <a:picLocks noChangeAspect="1" noChangeArrowheads="1"/>
          </p:cNvPicPr>
          <p:nvPr/>
        </p:nvPicPr>
        <p:blipFill rotWithShape="1">
          <a:blip r:embed="rId3">
            <a:extLst>
              <a:ext uri="{28A0092B-C50C-407E-A947-70E740481C1C}">
                <a14:useLocalDpi xmlns:a14="http://schemas.microsoft.com/office/drawing/2010/main" val="0"/>
              </a:ext>
            </a:extLst>
          </a:blip>
          <a:srcRect l="8732" t="28115" r="73376" b="50799"/>
          <a:stretch/>
        </p:blipFill>
        <p:spPr bwMode="auto">
          <a:xfrm>
            <a:off x="6917243" y="4325543"/>
            <a:ext cx="1460500" cy="1721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cdns2.freepik.com/free-photo/colorful-sticky-notes_23-2147490892.jpg"/>
          <p:cNvPicPr>
            <a:picLocks noChangeAspect="1" noChangeArrowheads="1"/>
          </p:cNvPicPr>
          <p:nvPr/>
        </p:nvPicPr>
        <p:blipFill rotWithShape="1">
          <a:blip r:embed="rId3">
            <a:extLst>
              <a:ext uri="{28A0092B-C50C-407E-A947-70E740481C1C}">
                <a14:useLocalDpi xmlns:a14="http://schemas.microsoft.com/office/drawing/2010/main" val="0"/>
              </a:ext>
            </a:extLst>
          </a:blip>
          <a:srcRect l="51970" t="28115" r="28221" b="51011"/>
          <a:stretch/>
        </p:blipFill>
        <p:spPr bwMode="auto">
          <a:xfrm>
            <a:off x="698500" y="4317998"/>
            <a:ext cx="1549400" cy="1632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cdns2.freepik.com/free-photo/colorful-sticky-notes_23-2147490892.jpg"/>
          <p:cNvPicPr>
            <a:picLocks noChangeAspect="1" noChangeArrowheads="1"/>
          </p:cNvPicPr>
          <p:nvPr/>
        </p:nvPicPr>
        <p:blipFill rotWithShape="1">
          <a:blip r:embed="rId3">
            <a:extLst>
              <a:ext uri="{28A0092B-C50C-407E-A947-70E740481C1C}">
                <a14:useLocalDpi xmlns:a14="http://schemas.microsoft.com/office/drawing/2010/main" val="0"/>
              </a:ext>
            </a:extLst>
          </a:blip>
          <a:srcRect l="8307" t="73056" r="73162" b="5644"/>
          <a:stretch/>
        </p:blipFill>
        <p:spPr bwMode="auto">
          <a:xfrm>
            <a:off x="4889500" y="4325543"/>
            <a:ext cx="1413886" cy="1625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cdns2.freepik.com/free-photo/colorful-sticky-notes_23-2147490892.jpg"/>
          <p:cNvPicPr>
            <a:picLocks noChangeAspect="1" noChangeArrowheads="1"/>
          </p:cNvPicPr>
          <p:nvPr/>
        </p:nvPicPr>
        <p:blipFill rotWithShape="1">
          <a:blip r:embed="rId3">
            <a:extLst>
              <a:ext uri="{28A0092B-C50C-407E-A947-70E740481C1C}">
                <a14:useLocalDpi xmlns:a14="http://schemas.microsoft.com/office/drawing/2010/main" val="0"/>
              </a:ext>
            </a:extLst>
          </a:blip>
          <a:srcRect l="53248" t="73269" r="28861" b="6070"/>
          <a:stretch/>
        </p:blipFill>
        <p:spPr bwMode="auto">
          <a:xfrm>
            <a:off x="2861757" y="4317997"/>
            <a:ext cx="1413886" cy="163270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ตัวเชื่อมต่อตรง 2"/>
          <p:cNvCxnSpPr/>
          <p:nvPr/>
        </p:nvCxnSpPr>
        <p:spPr>
          <a:xfrm>
            <a:off x="4449186" y="1968500"/>
            <a:ext cx="0" cy="119380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ตัวเชื่อมต่อตรง 9"/>
          <p:cNvCxnSpPr/>
          <p:nvPr/>
        </p:nvCxnSpPr>
        <p:spPr>
          <a:xfrm>
            <a:off x="1473200" y="3162300"/>
            <a:ext cx="6174293"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2" name="ลูกศรเชื่อมต่อแบบตรง 11"/>
          <p:cNvCxnSpPr/>
          <p:nvPr/>
        </p:nvCxnSpPr>
        <p:spPr>
          <a:xfrm>
            <a:off x="1473200" y="3162300"/>
            <a:ext cx="0" cy="9144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5" name="ลูกศรเชื่อมต่อแบบตรง 14"/>
          <p:cNvCxnSpPr/>
          <p:nvPr/>
        </p:nvCxnSpPr>
        <p:spPr>
          <a:xfrm>
            <a:off x="3556000" y="3162300"/>
            <a:ext cx="0" cy="9144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8" name="ลูกศรเชื่อมต่อแบบตรง 17"/>
          <p:cNvCxnSpPr/>
          <p:nvPr/>
        </p:nvCxnSpPr>
        <p:spPr>
          <a:xfrm>
            <a:off x="5609143" y="3162300"/>
            <a:ext cx="0" cy="9144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9" name="ลูกศรเชื่อมต่อแบบตรง 18"/>
          <p:cNvCxnSpPr/>
          <p:nvPr/>
        </p:nvCxnSpPr>
        <p:spPr>
          <a:xfrm>
            <a:off x="7634793" y="3162300"/>
            <a:ext cx="0" cy="9144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6" name="กล่องข้อความ 15"/>
          <p:cNvSpPr txBox="1"/>
          <p:nvPr/>
        </p:nvSpPr>
        <p:spPr>
          <a:xfrm>
            <a:off x="834628" y="5125196"/>
            <a:ext cx="1277144" cy="400110"/>
          </a:xfrm>
          <a:prstGeom prst="rect">
            <a:avLst/>
          </a:prstGeom>
          <a:noFill/>
        </p:spPr>
        <p:txBody>
          <a:bodyPr wrap="none" rtlCol="0">
            <a:spAutoFit/>
          </a:bodyPr>
          <a:lstStyle/>
          <a:p>
            <a:r>
              <a:rPr lang="en-US" sz="2000" b="1" dirty="0" smtClean="0"/>
              <a:t>Program 1</a:t>
            </a:r>
            <a:endParaRPr lang="th-TH" sz="2000" b="1" dirty="0"/>
          </a:p>
        </p:txBody>
      </p:sp>
      <p:sp>
        <p:nvSpPr>
          <p:cNvPr id="21" name="กล่องข้อความ 20"/>
          <p:cNvSpPr txBox="1"/>
          <p:nvPr/>
        </p:nvSpPr>
        <p:spPr>
          <a:xfrm>
            <a:off x="2915985" y="5134348"/>
            <a:ext cx="1277144" cy="400110"/>
          </a:xfrm>
          <a:prstGeom prst="rect">
            <a:avLst/>
          </a:prstGeom>
          <a:noFill/>
        </p:spPr>
        <p:txBody>
          <a:bodyPr wrap="none" rtlCol="0">
            <a:spAutoFit/>
          </a:bodyPr>
          <a:lstStyle/>
          <a:p>
            <a:r>
              <a:rPr lang="en-US" sz="2000" b="1" dirty="0" smtClean="0"/>
              <a:t>Program 2</a:t>
            </a:r>
            <a:endParaRPr lang="th-TH" sz="2000" b="1" dirty="0"/>
          </a:p>
        </p:txBody>
      </p:sp>
      <p:sp>
        <p:nvSpPr>
          <p:cNvPr id="22" name="กล่องข้อความ 21"/>
          <p:cNvSpPr txBox="1"/>
          <p:nvPr/>
        </p:nvSpPr>
        <p:spPr>
          <a:xfrm>
            <a:off x="4957871" y="5134348"/>
            <a:ext cx="1277144" cy="400110"/>
          </a:xfrm>
          <a:prstGeom prst="rect">
            <a:avLst/>
          </a:prstGeom>
          <a:noFill/>
        </p:spPr>
        <p:txBody>
          <a:bodyPr wrap="none" rtlCol="0">
            <a:spAutoFit/>
          </a:bodyPr>
          <a:lstStyle/>
          <a:p>
            <a:r>
              <a:rPr lang="en-US" sz="2000" b="1" dirty="0" smtClean="0"/>
              <a:t>Program 3</a:t>
            </a:r>
            <a:endParaRPr lang="th-TH" sz="2000" b="1" dirty="0"/>
          </a:p>
        </p:txBody>
      </p:sp>
      <p:sp>
        <p:nvSpPr>
          <p:cNvPr id="23" name="กล่องข้อความ 22"/>
          <p:cNvSpPr txBox="1"/>
          <p:nvPr/>
        </p:nvSpPr>
        <p:spPr>
          <a:xfrm>
            <a:off x="6996221" y="5112493"/>
            <a:ext cx="1277144" cy="400110"/>
          </a:xfrm>
          <a:prstGeom prst="rect">
            <a:avLst/>
          </a:prstGeom>
          <a:noFill/>
        </p:spPr>
        <p:txBody>
          <a:bodyPr wrap="none" rtlCol="0">
            <a:spAutoFit/>
          </a:bodyPr>
          <a:lstStyle/>
          <a:p>
            <a:r>
              <a:rPr lang="en-US" sz="2000" b="1" dirty="0" smtClean="0"/>
              <a:t>Program 4</a:t>
            </a:r>
            <a:endParaRPr lang="th-TH" sz="2000" b="1" dirty="0"/>
          </a:p>
        </p:txBody>
      </p:sp>
    </p:spTree>
    <p:extLst>
      <p:ext uri="{BB962C8B-B14F-4D97-AF65-F5344CB8AC3E}">
        <p14:creationId xmlns:p14="http://schemas.microsoft.com/office/powerpoint/2010/main" val="15050701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ERAS</a:t>
            </a:r>
            <a:endParaRPr lang="th-TH" b="1" dirty="0"/>
          </a:p>
        </p:txBody>
      </p:sp>
      <p:sp>
        <p:nvSpPr>
          <p:cNvPr id="3" name="ตัวแทนเนื้อหา 2"/>
          <p:cNvSpPr>
            <a:spLocks noGrp="1"/>
          </p:cNvSpPr>
          <p:nvPr>
            <p:ph idx="1"/>
          </p:nvPr>
        </p:nvSpPr>
        <p:spPr/>
        <p:txBody>
          <a:bodyPr/>
          <a:lstStyle/>
          <a:p>
            <a:endParaRPr lang="th-TH" dirty="0"/>
          </a:p>
        </p:txBody>
      </p:sp>
      <p:sp>
        <p:nvSpPr>
          <p:cNvPr id="6" name="กล่องข้อความ 5"/>
          <p:cNvSpPr txBox="1"/>
          <p:nvPr/>
        </p:nvSpPr>
        <p:spPr>
          <a:xfrm>
            <a:off x="5690554" y="6428854"/>
            <a:ext cx="3453446" cy="307777"/>
          </a:xfrm>
          <a:prstGeom prst="rect">
            <a:avLst/>
          </a:prstGeom>
          <a:noFill/>
        </p:spPr>
        <p:txBody>
          <a:bodyPr wrap="none" rtlCol="0">
            <a:spAutoFit/>
          </a:bodyPr>
          <a:lstStyle/>
          <a:p>
            <a:pPr fontAlgn="base"/>
            <a:r>
              <a:rPr lang="en-US" sz="1400" dirty="0"/>
              <a:t>https://services.aamc.org/eras/myeras2015/</a:t>
            </a:r>
          </a:p>
        </p:txBody>
      </p:sp>
      <p:pic>
        <p:nvPicPr>
          <p:cNvPr id="7" name="รูปภาพ 6"/>
          <p:cNvPicPr/>
          <p:nvPr/>
        </p:nvPicPr>
        <p:blipFill rotWithShape="1">
          <a:blip r:embed="rId3"/>
          <a:srcRect l="15526" t="8435" r="16907" b="26865"/>
          <a:stretch/>
        </p:blipFill>
        <p:spPr bwMode="auto">
          <a:xfrm>
            <a:off x="515164" y="1560087"/>
            <a:ext cx="8151163" cy="4616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13699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 selection</a:t>
            </a:r>
            <a:endParaRPr lang="th-TH" b="1" dirty="0"/>
          </a:p>
        </p:txBody>
      </p:sp>
      <p:sp>
        <p:nvSpPr>
          <p:cNvPr id="3" name="Content Placeholder 2"/>
          <p:cNvSpPr>
            <a:spLocks noGrp="1"/>
          </p:cNvSpPr>
          <p:nvPr>
            <p:ph idx="1"/>
          </p:nvPr>
        </p:nvSpPr>
        <p:spPr/>
        <p:txBody>
          <a:bodyPr>
            <a:normAutofit fontScale="92500"/>
          </a:bodyPr>
          <a:lstStyle/>
          <a:p>
            <a:r>
              <a:rPr lang="en-US" dirty="0" smtClean="0"/>
              <a:t>Types of program participate in the main residency match</a:t>
            </a:r>
          </a:p>
          <a:p>
            <a:pPr lvl="1"/>
            <a:r>
              <a:rPr lang="en-US" b="1" dirty="0" smtClean="0"/>
              <a:t>Categorical</a:t>
            </a:r>
            <a:r>
              <a:rPr lang="en-US" dirty="0" smtClean="0"/>
              <a:t>: program that begin in the PGY-1 year and provide full training required for specialty board certification.</a:t>
            </a:r>
          </a:p>
          <a:p>
            <a:pPr lvl="1"/>
            <a:r>
              <a:rPr lang="en-US" b="1" dirty="0" smtClean="0"/>
              <a:t>Advanced</a:t>
            </a:r>
            <a:r>
              <a:rPr lang="en-US" dirty="0" smtClean="0"/>
              <a:t>: Programs that begin in PGY-2 year after a year or prerequisite training for advanced program.</a:t>
            </a:r>
          </a:p>
          <a:p>
            <a:pPr lvl="1"/>
            <a:r>
              <a:rPr lang="en-US" b="1" dirty="0" smtClean="0"/>
              <a:t>Preliminary: </a:t>
            </a:r>
            <a:r>
              <a:rPr lang="en-US" dirty="0" smtClean="0"/>
              <a:t>One-year program that begin in PGY-1 year and provide prerequisite to advanced program</a:t>
            </a:r>
            <a:endParaRPr lang="th-TH"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ERAS</a:t>
            </a:r>
            <a:endParaRPr lang="th-TH" b="1" dirty="0"/>
          </a:p>
        </p:txBody>
      </p:sp>
      <p:sp>
        <p:nvSpPr>
          <p:cNvPr id="3" name="ตัวแทนเนื้อหา 2"/>
          <p:cNvSpPr>
            <a:spLocks noGrp="1"/>
          </p:cNvSpPr>
          <p:nvPr>
            <p:ph idx="1"/>
          </p:nvPr>
        </p:nvSpPr>
        <p:spPr/>
        <p:txBody>
          <a:bodyPr>
            <a:normAutofit/>
          </a:bodyPr>
          <a:lstStyle/>
          <a:p>
            <a:pPr marL="0" indent="0" fontAlgn="base">
              <a:buNone/>
            </a:pPr>
            <a:r>
              <a:rPr lang="en-US" b="1" dirty="0"/>
              <a:t>Selecting a Residency </a:t>
            </a:r>
            <a:r>
              <a:rPr lang="en-US" b="1" dirty="0" smtClean="0"/>
              <a:t>Program : </a:t>
            </a:r>
            <a:r>
              <a:rPr lang="en-US" dirty="0"/>
              <a:t>S</a:t>
            </a:r>
            <a:r>
              <a:rPr lang="en-US" dirty="0" smtClean="0"/>
              <a:t>earching program</a:t>
            </a:r>
            <a:endParaRPr lang="en-US" b="1" dirty="0"/>
          </a:p>
        </p:txBody>
      </p:sp>
      <p:pic>
        <p:nvPicPr>
          <p:cNvPr id="4" name="รูปภาพ 3"/>
          <p:cNvPicPr>
            <a:picLocks noChangeAspect="1"/>
          </p:cNvPicPr>
          <p:nvPr/>
        </p:nvPicPr>
        <p:blipFill rotWithShape="1">
          <a:blip r:embed="rId3"/>
          <a:srcRect t="3318" r="6272" b="11829"/>
          <a:stretch/>
        </p:blipFill>
        <p:spPr>
          <a:xfrm>
            <a:off x="95534" y="2282116"/>
            <a:ext cx="8952931" cy="4575884"/>
          </a:xfrm>
          <a:prstGeom prst="rect">
            <a:avLst/>
          </a:prstGeom>
        </p:spPr>
      </p:pic>
      <p:sp>
        <p:nvSpPr>
          <p:cNvPr id="5" name="กล่องข้อความ 4"/>
          <p:cNvSpPr txBox="1"/>
          <p:nvPr/>
        </p:nvSpPr>
        <p:spPr>
          <a:xfrm>
            <a:off x="5397273" y="6570693"/>
            <a:ext cx="3651192" cy="276999"/>
          </a:xfrm>
          <a:prstGeom prst="rect">
            <a:avLst/>
          </a:prstGeom>
          <a:noFill/>
        </p:spPr>
        <p:txBody>
          <a:bodyPr wrap="none" rtlCol="0">
            <a:spAutoFit/>
          </a:bodyPr>
          <a:lstStyle/>
          <a:p>
            <a:r>
              <a:rPr lang="en-US" sz="1200" dirty="0" smtClean="0"/>
              <a:t>https://services.aamc.org/eras/erasstats/par/index.cfm</a:t>
            </a:r>
            <a:endParaRPr lang="th-TH" sz="1200" dirty="0"/>
          </a:p>
        </p:txBody>
      </p:sp>
    </p:spTree>
    <p:extLst>
      <p:ext uri="{BB962C8B-B14F-4D97-AF65-F5344CB8AC3E}">
        <p14:creationId xmlns:p14="http://schemas.microsoft.com/office/powerpoint/2010/main" val="1480569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ERAS</a:t>
            </a:r>
            <a:endParaRPr lang="th-TH" b="1" dirty="0"/>
          </a:p>
        </p:txBody>
      </p:sp>
      <p:sp>
        <p:nvSpPr>
          <p:cNvPr id="3" name="ตัวแทนเนื้อหา 2"/>
          <p:cNvSpPr>
            <a:spLocks noGrp="1"/>
          </p:cNvSpPr>
          <p:nvPr>
            <p:ph idx="1"/>
          </p:nvPr>
        </p:nvSpPr>
        <p:spPr/>
        <p:txBody>
          <a:bodyPr>
            <a:normAutofit/>
          </a:bodyPr>
          <a:lstStyle/>
          <a:p>
            <a:pPr marL="0" indent="0" fontAlgn="base">
              <a:buNone/>
            </a:pPr>
            <a:r>
              <a:rPr lang="en-US" b="1" dirty="0"/>
              <a:t>Selecting a Residency </a:t>
            </a:r>
            <a:r>
              <a:rPr lang="en-US" b="1" dirty="0" smtClean="0"/>
              <a:t>Program : </a:t>
            </a:r>
            <a:r>
              <a:rPr lang="en-US" dirty="0"/>
              <a:t>Searching</a:t>
            </a:r>
            <a:endParaRPr lang="th-TH" dirty="0"/>
          </a:p>
        </p:txBody>
      </p:sp>
      <p:pic>
        <p:nvPicPr>
          <p:cNvPr id="4" name="รูปภาพ 3"/>
          <p:cNvPicPr>
            <a:picLocks noChangeAspect="1"/>
          </p:cNvPicPr>
          <p:nvPr/>
        </p:nvPicPr>
        <p:blipFill rotWithShape="1">
          <a:blip r:embed="rId3"/>
          <a:srcRect l="16824" t="8928" r="17683" b="15295"/>
          <a:stretch/>
        </p:blipFill>
        <p:spPr>
          <a:xfrm>
            <a:off x="928048" y="2302903"/>
            <a:ext cx="6820101" cy="4417255"/>
          </a:xfrm>
          <a:prstGeom prst="rect">
            <a:avLst/>
          </a:prstGeom>
        </p:spPr>
      </p:pic>
      <p:sp>
        <p:nvSpPr>
          <p:cNvPr id="5" name="กล่องข้อความ 4"/>
          <p:cNvSpPr txBox="1"/>
          <p:nvPr/>
        </p:nvSpPr>
        <p:spPr>
          <a:xfrm>
            <a:off x="5962182" y="6377242"/>
            <a:ext cx="3181818" cy="276999"/>
          </a:xfrm>
          <a:prstGeom prst="rect">
            <a:avLst/>
          </a:prstGeom>
          <a:noFill/>
        </p:spPr>
        <p:txBody>
          <a:bodyPr wrap="square" rtlCol="0">
            <a:spAutoFit/>
          </a:bodyPr>
          <a:lstStyle/>
          <a:p>
            <a:r>
              <a:rPr lang="en-US" sz="1200" smtClean="0"/>
              <a:t>https://login.ama-assn.org/account/login</a:t>
            </a:r>
            <a:endParaRPr lang="th-TH" sz="1200"/>
          </a:p>
        </p:txBody>
      </p:sp>
    </p:spTree>
    <p:extLst>
      <p:ext uri="{BB962C8B-B14F-4D97-AF65-F5344CB8AC3E}">
        <p14:creationId xmlns:p14="http://schemas.microsoft.com/office/powerpoint/2010/main" val="2704514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ERAS application fee</a:t>
            </a:r>
            <a:endParaRPr lang="th-TH" b="1" dirty="0"/>
          </a:p>
        </p:txBody>
      </p:sp>
      <p:sp>
        <p:nvSpPr>
          <p:cNvPr id="3" name="Content Placeholder 2"/>
          <p:cNvSpPr>
            <a:spLocks noGrp="1"/>
          </p:cNvSpPr>
          <p:nvPr>
            <p:ph idx="1"/>
          </p:nvPr>
        </p:nvSpPr>
        <p:spPr/>
        <p:txBody>
          <a:bodyPr>
            <a:noAutofit/>
          </a:bodyPr>
          <a:lstStyle/>
          <a:p>
            <a:endParaRPr lang="en-US" sz="2400" dirty="0" smtClean="0"/>
          </a:p>
          <a:p>
            <a:endParaRPr lang="en-US" sz="2400" dirty="0" smtClean="0"/>
          </a:p>
          <a:p>
            <a:endParaRPr lang="en-US" sz="2400" dirty="0" smtClean="0"/>
          </a:p>
          <a:p>
            <a:endParaRPr lang="en-US" sz="2400" dirty="0" smtClean="0"/>
          </a:p>
          <a:p>
            <a:endParaRPr lang="en-US" sz="2400" dirty="0" smtClean="0"/>
          </a:p>
          <a:p>
            <a:pPr marL="0" indent="0" fontAlgn="base">
              <a:buNone/>
            </a:pPr>
            <a:r>
              <a:rPr lang="en-US" sz="2400" b="1" dirty="0" smtClean="0"/>
              <a:t>Example 1</a:t>
            </a:r>
          </a:p>
          <a:p>
            <a:pPr marL="0" indent="0" fontAlgn="base">
              <a:buNone/>
            </a:pPr>
            <a:r>
              <a:rPr lang="en-US" sz="2400" i="1" dirty="0" smtClean="0"/>
              <a:t>     30 Emergency Medicine programs</a:t>
            </a:r>
            <a:r>
              <a:rPr lang="en-US" sz="2400" dirty="0" smtClean="0"/>
              <a:t> [$95 + (10 x $10) + (10 x $16)] = $355</a:t>
            </a:r>
          </a:p>
          <a:p>
            <a:pPr marL="0" indent="0" fontAlgn="base">
              <a:buNone/>
            </a:pPr>
            <a:r>
              <a:rPr lang="en-US" sz="2400" b="1" dirty="0" smtClean="0"/>
              <a:t>Example 2</a:t>
            </a:r>
          </a:p>
          <a:p>
            <a:pPr marL="0" indent="0" fontAlgn="base">
              <a:buNone/>
            </a:pPr>
            <a:r>
              <a:rPr lang="en-US" sz="2400" b="1" i="1" dirty="0" smtClean="0"/>
              <a:t>     </a:t>
            </a:r>
            <a:r>
              <a:rPr lang="en-US" sz="2400" i="1" dirty="0" smtClean="0"/>
              <a:t>23 Internal Medicine programs</a:t>
            </a:r>
            <a:r>
              <a:rPr lang="en-US" sz="2400" dirty="0" smtClean="0"/>
              <a:t> [$95 + (10 x $10) + (3 x $16)] + </a:t>
            </a:r>
            <a:r>
              <a:rPr lang="en-US" sz="2400" i="1" dirty="0" smtClean="0"/>
              <a:t>7 Radiology programs</a:t>
            </a:r>
            <a:r>
              <a:rPr lang="en-US" sz="2400" dirty="0" smtClean="0"/>
              <a:t> [$95] = $338</a:t>
            </a:r>
          </a:p>
          <a:p>
            <a:endParaRPr lang="th-TH" sz="2400" dirty="0"/>
          </a:p>
        </p:txBody>
      </p:sp>
      <p:graphicFrame>
        <p:nvGraphicFramePr>
          <p:cNvPr id="4" name="ตาราง 3"/>
          <p:cNvGraphicFramePr>
            <a:graphicFrameLocks noGrp="1"/>
          </p:cNvGraphicFramePr>
          <p:nvPr>
            <p:extLst>
              <p:ext uri="{D42A27DB-BD31-4B8C-83A1-F6EECF244321}">
                <p14:modId xmlns:p14="http://schemas.microsoft.com/office/powerpoint/2010/main" val="613303889"/>
              </p:ext>
            </p:extLst>
          </p:nvPr>
        </p:nvGraphicFramePr>
        <p:xfrm>
          <a:off x="1500166" y="1428736"/>
          <a:ext cx="6643734" cy="2214576"/>
        </p:xfrm>
        <a:graphic>
          <a:graphicData uri="http://schemas.openxmlformats.org/drawingml/2006/table">
            <a:tbl>
              <a:tblPr/>
              <a:tblGrid>
                <a:gridCol w="3321867"/>
                <a:gridCol w="3321867"/>
              </a:tblGrid>
              <a:tr h="424068">
                <a:tc>
                  <a:txBody>
                    <a:bodyPr/>
                    <a:lstStyle/>
                    <a:p>
                      <a:pPr algn="ctr" fontAlgn="base"/>
                      <a:r>
                        <a:rPr lang="en-US" sz="2000" b="1" i="0" dirty="0">
                          <a:solidFill>
                            <a:srgbClr val="00407A"/>
                          </a:solidFill>
                          <a:effectLst/>
                          <a:latin typeface="TH SarabunPSK" panose="020B0500040200020003" pitchFamily="34" charset="-34"/>
                          <a:cs typeface="TH SarabunPSK" panose="020B0500040200020003" pitchFamily="34" charset="-34"/>
                        </a:rPr>
                        <a:t>Programs Per Specialty</a:t>
                      </a:r>
                    </a:p>
                  </a:txBody>
                  <a:tcPr marL="28575" marR="28575" marT="19050" marB="19050" anchor="ctr">
                    <a:lnL>
                      <a:noFill/>
                    </a:lnL>
                    <a:lnR>
                      <a:noFill/>
                    </a:lnR>
                    <a:lnT>
                      <a:noFill/>
                    </a:lnT>
                    <a:lnB>
                      <a:noFill/>
                    </a:lnB>
                    <a:solidFill>
                      <a:srgbClr val="C6CDCE"/>
                    </a:solidFill>
                  </a:tcPr>
                </a:tc>
                <a:tc>
                  <a:txBody>
                    <a:bodyPr/>
                    <a:lstStyle/>
                    <a:p>
                      <a:pPr algn="ctr" fontAlgn="base"/>
                      <a:r>
                        <a:rPr lang="en-US" sz="2000" b="1" i="0" dirty="0">
                          <a:solidFill>
                            <a:srgbClr val="00407A"/>
                          </a:solidFill>
                          <a:effectLst/>
                          <a:latin typeface="TH SarabunPSK" panose="020B0500040200020003" pitchFamily="34" charset="-34"/>
                          <a:cs typeface="TH SarabunPSK" panose="020B0500040200020003" pitchFamily="34" charset="-34"/>
                        </a:rPr>
                        <a:t>Application Fees</a:t>
                      </a:r>
                    </a:p>
                  </a:txBody>
                  <a:tcPr marL="28575" marR="28575" marT="19050" marB="19050" anchor="ctr">
                    <a:lnL>
                      <a:noFill/>
                    </a:lnL>
                    <a:lnR>
                      <a:noFill/>
                    </a:lnR>
                    <a:lnT>
                      <a:noFill/>
                    </a:lnT>
                    <a:lnB>
                      <a:noFill/>
                    </a:lnB>
                    <a:solidFill>
                      <a:srgbClr val="C6CDCE"/>
                    </a:solidFill>
                  </a:tcPr>
                </a:tc>
              </a:tr>
              <a:tr h="447627">
                <a:tc>
                  <a:txBody>
                    <a:bodyPr/>
                    <a:lstStyle/>
                    <a:p>
                      <a:pPr algn="ctr" fontAlgn="base"/>
                      <a:r>
                        <a:rPr lang="en-US" sz="2000" b="0" i="1">
                          <a:effectLst/>
                          <a:latin typeface="TH SarabunPSK" panose="020B0500040200020003" pitchFamily="34" charset="-34"/>
                          <a:cs typeface="TH SarabunPSK" panose="020B0500040200020003" pitchFamily="34" charset="-34"/>
                        </a:rPr>
                        <a:t>Up to 10</a:t>
                      </a:r>
                      <a:endParaRPr lang="en-US" sz="2000" b="0">
                        <a:effectLst/>
                        <a:latin typeface="TH SarabunPSK" panose="020B0500040200020003" pitchFamily="34" charset="-34"/>
                        <a:cs typeface="TH SarabunPSK" panose="020B0500040200020003" pitchFamily="34" charset="-34"/>
                      </a:endParaRPr>
                    </a:p>
                  </a:txBody>
                  <a:tcPr marL="28575" marR="28575" marT="28575" marB="28575" anchor="ctr">
                    <a:lnL>
                      <a:noFill/>
                    </a:lnL>
                    <a:lnR>
                      <a:noFill/>
                    </a:lnR>
                    <a:lnT>
                      <a:noFill/>
                    </a:lnT>
                    <a:lnB>
                      <a:noFill/>
                    </a:lnB>
                    <a:solidFill>
                      <a:srgbClr val="F0F6F7"/>
                    </a:solidFill>
                  </a:tcPr>
                </a:tc>
                <a:tc>
                  <a:txBody>
                    <a:bodyPr/>
                    <a:lstStyle/>
                    <a:p>
                      <a:pPr algn="ctr" fontAlgn="base"/>
                      <a:r>
                        <a:rPr lang="th-TH" sz="2000" b="0" dirty="0">
                          <a:effectLst/>
                          <a:latin typeface="TH SarabunPSK" panose="020B0500040200020003" pitchFamily="34" charset="-34"/>
                          <a:cs typeface="TH SarabunPSK" panose="020B0500040200020003" pitchFamily="34" charset="-34"/>
                        </a:rPr>
                        <a:t>$95</a:t>
                      </a:r>
                    </a:p>
                  </a:txBody>
                  <a:tcPr marL="28575" marR="28575" marT="28575" marB="28575" anchor="ctr">
                    <a:lnL>
                      <a:noFill/>
                    </a:lnL>
                    <a:lnR>
                      <a:noFill/>
                    </a:lnR>
                    <a:lnT>
                      <a:noFill/>
                    </a:lnT>
                    <a:lnB>
                      <a:noFill/>
                    </a:lnB>
                    <a:solidFill>
                      <a:srgbClr val="F0F6F7"/>
                    </a:solidFill>
                  </a:tcPr>
                </a:tc>
              </a:tr>
              <a:tr h="447627">
                <a:tc>
                  <a:txBody>
                    <a:bodyPr/>
                    <a:lstStyle/>
                    <a:p>
                      <a:pPr algn="ctr" fontAlgn="base"/>
                      <a:r>
                        <a:rPr lang="th-TH" sz="2000" b="0" i="1">
                          <a:effectLst/>
                          <a:latin typeface="TH SarabunPSK" panose="020B0500040200020003" pitchFamily="34" charset="-34"/>
                          <a:cs typeface="TH SarabunPSK" panose="020B0500040200020003" pitchFamily="34" charset="-34"/>
                        </a:rPr>
                        <a:t>11-20</a:t>
                      </a:r>
                      <a:endParaRPr lang="th-TH" sz="2000" b="0">
                        <a:effectLst/>
                        <a:latin typeface="TH SarabunPSK" panose="020B0500040200020003" pitchFamily="34" charset="-34"/>
                        <a:cs typeface="TH SarabunPSK" panose="020B0500040200020003" pitchFamily="34" charset="-34"/>
                      </a:endParaRPr>
                    </a:p>
                  </a:txBody>
                  <a:tcPr marL="28575" marR="28575" marT="28575" marB="28575" anchor="ctr">
                    <a:lnL>
                      <a:noFill/>
                    </a:lnL>
                    <a:lnR>
                      <a:noFill/>
                    </a:lnR>
                    <a:lnT>
                      <a:noFill/>
                    </a:lnT>
                    <a:lnB>
                      <a:noFill/>
                    </a:lnB>
                    <a:solidFill>
                      <a:srgbClr val="F0F6F7"/>
                    </a:solidFill>
                  </a:tcPr>
                </a:tc>
                <a:tc>
                  <a:txBody>
                    <a:bodyPr/>
                    <a:lstStyle/>
                    <a:p>
                      <a:pPr algn="ctr" fontAlgn="base"/>
                      <a:r>
                        <a:rPr lang="en-US" sz="2000" b="0" dirty="0">
                          <a:effectLst/>
                          <a:latin typeface="TH SarabunPSK" panose="020B0500040200020003" pitchFamily="34" charset="-34"/>
                          <a:cs typeface="TH SarabunPSK" panose="020B0500040200020003" pitchFamily="34" charset="-34"/>
                        </a:rPr>
                        <a:t>$10 each</a:t>
                      </a:r>
                    </a:p>
                  </a:txBody>
                  <a:tcPr marL="28575" marR="28575" marT="28575" marB="28575" anchor="ctr">
                    <a:lnL>
                      <a:noFill/>
                    </a:lnL>
                    <a:lnR>
                      <a:noFill/>
                    </a:lnR>
                    <a:lnT>
                      <a:noFill/>
                    </a:lnT>
                    <a:lnB>
                      <a:noFill/>
                    </a:lnB>
                    <a:solidFill>
                      <a:srgbClr val="F0F6F7"/>
                    </a:solidFill>
                  </a:tcPr>
                </a:tc>
              </a:tr>
              <a:tr h="447627">
                <a:tc>
                  <a:txBody>
                    <a:bodyPr/>
                    <a:lstStyle/>
                    <a:p>
                      <a:pPr algn="ctr" fontAlgn="base"/>
                      <a:r>
                        <a:rPr lang="th-TH" sz="2000" b="0" i="1" dirty="0">
                          <a:effectLst/>
                          <a:latin typeface="TH SarabunPSK" panose="020B0500040200020003" pitchFamily="34" charset="-34"/>
                          <a:cs typeface="TH SarabunPSK" panose="020B0500040200020003" pitchFamily="34" charset="-34"/>
                        </a:rPr>
                        <a:t>21-30</a:t>
                      </a:r>
                      <a:endParaRPr lang="th-TH" sz="2000" b="0" dirty="0">
                        <a:effectLst/>
                        <a:latin typeface="TH SarabunPSK" panose="020B0500040200020003" pitchFamily="34" charset="-34"/>
                        <a:cs typeface="TH SarabunPSK" panose="020B0500040200020003" pitchFamily="34" charset="-34"/>
                      </a:endParaRPr>
                    </a:p>
                  </a:txBody>
                  <a:tcPr marL="28575" marR="28575" marT="28575" marB="28575" anchor="ctr">
                    <a:lnL>
                      <a:noFill/>
                    </a:lnL>
                    <a:lnR>
                      <a:noFill/>
                    </a:lnR>
                    <a:lnT>
                      <a:noFill/>
                    </a:lnT>
                    <a:lnB>
                      <a:noFill/>
                    </a:lnB>
                    <a:solidFill>
                      <a:srgbClr val="F0F6F7"/>
                    </a:solidFill>
                  </a:tcPr>
                </a:tc>
                <a:tc>
                  <a:txBody>
                    <a:bodyPr/>
                    <a:lstStyle/>
                    <a:p>
                      <a:pPr algn="ctr" fontAlgn="base"/>
                      <a:r>
                        <a:rPr lang="en-US" sz="2000" b="0" dirty="0">
                          <a:effectLst/>
                          <a:latin typeface="TH SarabunPSK" panose="020B0500040200020003" pitchFamily="34" charset="-34"/>
                          <a:cs typeface="TH SarabunPSK" panose="020B0500040200020003" pitchFamily="34" charset="-34"/>
                        </a:rPr>
                        <a:t>$16 each</a:t>
                      </a:r>
                    </a:p>
                  </a:txBody>
                  <a:tcPr marL="28575" marR="28575" marT="28575" marB="28575" anchor="ctr">
                    <a:lnL>
                      <a:noFill/>
                    </a:lnL>
                    <a:lnR>
                      <a:noFill/>
                    </a:lnR>
                    <a:lnT>
                      <a:noFill/>
                    </a:lnT>
                    <a:lnB>
                      <a:noFill/>
                    </a:lnB>
                    <a:solidFill>
                      <a:srgbClr val="F0F6F7"/>
                    </a:solidFill>
                  </a:tcPr>
                </a:tc>
              </a:tr>
              <a:tr h="447627">
                <a:tc>
                  <a:txBody>
                    <a:bodyPr/>
                    <a:lstStyle/>
                    <a:p>
                      <a:pPr algn="ctr" fontAlgn="base"/>
                      <a:r>
                        <a:rPr lang="en-US" sz="2000" b="0" i="1">
                          <a:effectLst/>
                          <a:latin typeface="TH SarabunPSK" panose="020B0500040200020003" pitchFamily="34" charset="-34"/>
                          <a:cs typeface="TH SarabunPSK" panose="020B0500040200020003" pitchFamily="34" charset="-34"/>
                        </a:rPr>
                        <a:t>31 or more</a:t>
                      </a:r>
                      <a:endParaRPr lang="en-US" sz="2000" b="0">
                        <a:effectLst/>
                        <a:latin typeface="TH SarabunPSK" panose="020B0500040200020003" pitchFamily="34" charset="-34"/>
                        <a:cs typeface="TH SarabunPSK" panose="020B0500040200020003" pitchFamily="34" charset="-34"/>
                      </a:endParaRPr>
                    </a:p>
                  </a:txBody>
                  <a:tcPr marL="28575" marR="28575" marT="28575" marB="28575" anchor="ctr">
                    <a:lnL>
                      <a:noFill/>
                    </a:lnL>
                    <a:lnR>
                      <a:noFill/>
                    </a:lnR>
                    <a:lnT>
                      <a:noFill/>
                    </a:lnT>
                    <a:lnB>
                      <a:noFill/>
                    </a:lnB>
                    <a:solidFill>
                      <a:srgbClr val="F0F6F7"/>
                    </a:solidFill>
                  </a:tcPr>
                </a:tc>
                <a:tc>
                  <a:txBody>
                    <a:bodyPr/>
                    <a:lstStyle/>
                    <a:p>
                      <a:pPr algn="ctr" fontAlgn="base"/>
                      <a:r>
                        <a:rPr lang="en-US" sz="2000" b="0" dirty="0">
                          <a:effectLst/>
                          <a:latin typeface="TH SarabunPSK" panose="020B0500040200020003" pitchFamily="34" charset="-34"/>
                          <a:cs typeface="TH SarabunPSK" panose="020B0500040200020003" pitchFamily="34" charset="-34"/>
                        </a:rPr>
                        <a:t>$26 each</a:t>
                      </a:r>
                    </a:p>
                  </a:txBody>
                  <a:tcPr marL="28575" marR="28575" marT="28575" marB="28575" anchor="ctr">
                    <a:lnL>
                      <a:noFill/>
                    </a:lnL>
                    <a:lnR>
                      <a:noFill/>
                    </a:lnR>
                    <a:lnT>
                      <a:noFill/>
                    </a:lnT>
                    <a:lnB>
                      <a:noFill/>
                    </a:lnB>
                    <a:solidFill>
                      <a:srgbClr val="F0F6F7"/>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topics</a:t>
            </a:r>
            <a:endParaRPr lang="th-TH" b="1" dirty="0"/>
          </a:p>
        </p:txBody>
      </p:sp>
      <p:sp>
        <p:nvSpPr>
          <p:cNvPr id="3" name="Content Placeholder 2"/>
          <p:cNvSpPr>
            <a:spLocks noGrp="1"/>
          </p:cNvSpPr>
          <p:nvPr>
            <p:ph idx="1"/>
          </p:nvPr>
        </p:nvSpPr>
        <p:spPr/>
        <p:txBody>
          <a:bodyPr/>
          <a:lstStyle/>
          <a:p>
            <a:r>
              <a:rPr lang="en-US" b="1" dirty="0" smtClean="0"/>
              <a:t>ECFMG Certificate</a:t>
            </a:r>
          </a:p>
          <a:p>
            <a:r>
              <a:rPr lang="en-US" b="1" dirty="0" smtClean="0"/>
              <a:t>USMLE</a:t>
            </a:r>
          </a:p>
          <a:p>
            <a:r>
              <a:rPr lang="en-US" b="1" dirty="0" smtClean="0"/>
              <a:t>ERAS</a:t>
            </a:r>
          </a:p>
          <a:p>
            <a:r>
              <a:rPr lang="en-US" b="1" u="sng" dirty="0" smtClean="0"/>
              <a:t>Interview</a:t>
            </a:r>
          </a:p>
          <a:p>
            <a:r>
              <a:rPr lang="en-US" b="1" dirty="0" smtClean="0"/>
              <a:t>Matching</a:t>
            </a:r>
            <a:endParaRPr lang="th-TH"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Interview</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Opportunities after graduation</a:t>
            </a:r>
            <a:endParaRPr lang="th-TH" b="1" dirty="0"/>
          </a:p>
        </p:txBody>
      </p:sp>
      <p:pic>
        <p:nvPicPr>
          <p:cNvPr id="1026" name="Picture 2" descr="http://www.fundweb.co.uk/pictures/620xAny/7/4/4/2074744_Crossroad-Cross-Roads-Directional-Path-700.jpg"/>
          <p:cNvPicPr>
            <a:picLocks noChangeAspect="1" noChangeArrowheads="1"/>
          </p:cNvPicPr>
          <p:nvPr/>
        </p:nvPicPr>
        <p:blipFill>
          <a:blip r:embed="rId3"/>
          <a:srcRect/>
          <a:stretch>
            <a:fillRect/>
          </a:stretch>
        </p:blipFill>
        <p:spPr bwMode="auto">
          <a:xfrm>
            <a:off x="928662" y="1571612"/>
            <a:ext cx="7344830" cy="4714908"/>
          </a:xfrm>
          <a:prstGeom prst="rect">
            <a:avLst/>
          </a:prstGeom>
          <a:noFill/>
        </p:spPr>
      </p:pic>
      <p:sp>
        <p:nvSpPr>
          <p:cNvPr id="5" name="TextBox 4"/>
          <p:cNvSpPr txBox="1"/>
          <p:nvPr/>
        </p:nvSpPr>
        <p:spPr>
          <a:xfrm>
            <a:off x="1214414" y="3286124"/>
            <a:ext cx="1034257" cy="523220"/>
          </a:xfrm>
          <a:prstGeom prst="rect">
            <a:avLst/>
          </a:prstGeom>
          <a:noFill/>
        </p:spPr>
        <p:txBody>
          <a:bodyPr wrap="none" rtlCol="0">
            <a:spAutoFit/>
          </a:bodyPr>
          <a:lstStyle/>
          <a:p>
            <a:r>
              <a:rPr lang="en-US" b="1" dirty="0" smtClean="0"/>
              <a:t>Study</a:t>
            </a:r>
            <a:endParaRPr lang="th-TH" b="1" dirty="0"/>
          </a:p>
        </p:txBody>
      </p:sp>
      <p:sp>
        <p:nvSpPr>
          <p:cNvPr id="6" name="TextBox 5"/>
          <p:cNvSpPr txBox="1"/>
          <p:nvPr/>
        </p:nvSpPr>
        <p:spPr>
          <a:xfrm>
            <a:off x="7072330" y="3262970"/>
            <a:ext cx="989758" cy="523220"/>
          </a:xfrm>
          <a:prstGeom prst="rect">
            <a:avLst/>
          </a:prstGeom>
          <a:noFill/>
        </p:spPr>
        <p:txBody>
          <a:bodyPr wrap="none" rtlCol="0">
            <a:spAutoFit/>
          </a:bodyPr>
          <a:lstStyle/>
          <a:p>
            <a:r>
              <a:rPr lang="en-US" b="1" dirty="0" smtClean="0"/>
              <a:t>Work</a:t>
            </a:r>
            <a:endParaRPr lang="th-TH"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Interview</a:t>
            </a:r>
            <a:endParaRPr lang="th-TH" b="1" dirty="0"/>
          </a:p>
        </p:txBody>
      </p:sp>
      <p:sp>
        <p:nvSpPr>
          <p:cNvPr id="3" name="ตัวแทนเนื้อหา 2"/>
          <p:cNvSpPr>
            <a:spLocks noGrp="1"/>
          </p:cNvSpPr>
          <p:nvPr>
            <p:ph idx="1"/>
          </p:nvPr>
        </p:nvSpPr>
        <p:spPr/>
        <p:txBody>
          <a:bodyPr/>
          <a:lstStyle/>
          <a:p>
            <a:pPr marL="0" indent="0">
              <a:buNone/>
            </a:pPr>
            <a:r>
              <a:rPr lang="en-US" b="1" dirty="0" smtClean="0"/>
              <a:t>Example questions</a:t>
            </a:r>
            <a:endParaRPr lang="en-US" sz="2400" b="1" dirty="0" smtClean="0"/>
          </a:p>
          <a:p>
            <a:pPr>
              <a:buFont typeface="Wingdings" panose="05000000000000000000" pitchFamily="2" charset="2"/>
              <a:buChar char="Ø"/>
            </a:pPr>
            <a:r>
              <a:rPr lang="en-US" sz="2400" dirty="0" smtClean="0"/>
              <a:t> Tell me about yourself.</a:t>
            </a:r>
          </a:p>
          <a:p>
            <a:pPr>
              <a:buFont typeface="Wingdings" panose="05000000000000000000" pitchFamily="2" charset="2"/>
              <a:buChar char="Ø"/>
            </a:pPr>
            <a:r>
              <a:rPr lang="en-US" sz="2400" dirty="0"/>
              <a:t> </a:t>
            </a:r>
            <a:r>
              <a:rPr lang="en-US" sz="2400" dirty="0" smtClean="0"/>
              <a:t>Why are you pursuing &lt;specialty&gt;?</a:t>
            </a:r>
          </a:p>
          <a:p>
            <a:pPr>
              <a:buFont typeface="Wingdings" panose="05000000000000000000" pitchFamily="2" charset="2"/>
              <a:buChar char="Ø"/>
            </a:pPr>
            <a:r>
              <a:rPr lang="en-US" sz="2400" dirty="0" smtClean="0"/>
              <a:t> Where do you see yourself in 6-7 years?</a:t>
            </a:r>
          </a:p>
          <a:p>
            <a:pPr>
              <a:buFont typeface="Wingdings" panose="05000000000000000000" pitchFamily="2" charset="2"/>
              <a:buChar char="Ø"/>
            </a:pPr>
            <a:r>
              <a:rPr lang="en-US" sz="2400" dirty="0"/>
              <a:t> </a:t>
            </a:r>
            <a:r>
              <a:rPr lang="en-US" sz="2400" dirty="0" smtClean="0"/>
              <a:t>What are your greatest strengths?</a:t>
            </a:r>
          </a:p>
          <a:p>
            <a:pPr>
              <a:buFont typeface="Wingdings" panose="05000000000000000000" pitchFamily="2" charset="2"/>
              <a:buChar char="Ø"/>
            </a:pPr>
            <a:r>
              <a:rPr lang="en-US" sz="2400" dirty="0"/>
              <a:t> </a:t>
            </a:r>
            <a:r>
              <a:rPr lang="en-US" sz="2400" dirty="0" smtClean="0"/>
              <a:t>Tell me about your weakness.</a:t>
            </a:r>
          </a:p>
          <a:p>
            <a:pPr>
              <a:buFont typeface="Wingdings" panose="05000000000000000000" pitchFamily="2" charset="2"/>
              <a:buChar char="Ø"/>
            </a:pPr>
            <a:r>
              <a:rPr lang="en-US" sz="2400" dirty="0"/>
              <a:t> </a:t>
            </a:r>
            <a:r>
              <a:rPr lang="en-US" sz="2400" dirty="0" smtClean="0"/>
              <a:t>Why should we choose you over other applicants?</a:t>
            </a:r>
          </a:p>
          <a:p>
            <a:pPr>
              <a:buFont typeface="Wingdings" panose="05000000000000000000" pitchFamily="2" charset="2"/>
              <a:buChar char="Ø"/>
            </a:pPr>
            <a:r>
              <a:rPr lang="en-US" sz="2400" dirty="0" smtClean="0"/>
              <a:t> What interests do you have outside of medicine? </a:t>
            </a:r>
          </a:p>
          <a:p>
            <a:pPr>
              <a:buFont typeface="Wingdings" panose="05000000000000000000" pitchFamily="2" charset="2"/>
              <a:buChar char="Ø"/>
            </a:pPr>
            <a:r>
              <a:rPr lang="en-US" sz="2400" dirty="0"/>
              <a:t> </a:t>
            </a:r>
            <a:r>
              <a:rPr lang="en-US" sz="2400" dirty="0" smtClean="0"/>
              <a:t>What question do you have for me?</a:t>
            </a:r>
          </a:p>
          <a:p>
            <a:pPr marL="0" indent="0">
              <a:buNone/>
            </a:pPr>
            <a:endParaRPr lang="th-TH" dirty="0"/>
          </a:p>
        </p:txBody>
      </p:sp>
    </p:spTree>
    <p:extLst>
      <p:ext uri="{BB962C8B-B14F-4D97-AF65-F5344CB8AC3E}">
        <p14:creationId xmlns:p14="http://schemas.microsoft.com/office/powerpoint/2010/main" val="4109495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Interview</a:t>
            </a:r>
            <a:endParaRPr lang="th-TH" b="1" dirty="0"/>
          </a:p>
        </p:txBody>
      </p:sp>
      <p:sp>
        <p:nvSpPr>
          <p:cNvPr id="3" name="ตัวแทนเนื้อหา 2"/>
          <p:cNvSpPr>
            <a:spLocks noGrp="1"/>
          </p:cNvSpPr>
          <p:nvPr>
            <p:ph idx="1"/>
          </p:nvPr>
        </p:nvSpPr>
        <p:spPr/>
        <p:txBody>
          <a:bodyPr/>
          <a:lstStyle/>
          <a:p>
            <a:pPr marL="0" indent="0">
              <a:buNone/>
            </a:pPr>
            <a:r>
              <a:rPr lang="en-US" b="1" dirty="0" smtClean="0"/>
              <a:t>Example</a:t>
            </a:r>
            <a:endParaRPr lang="en-US" b="1" dirty="0"/>
          </a:p>
          <a:p>
            <a:pPr marL="0" indent="0"/>
            <a:r>
              <a:rPr lang="en-US" dirty="0" smtClean="0">
                <a:hlinkClick r:id="rId2"/>
              </a:rPr>
              <a:t> Example1</a:t>
            </a:r>
            <a:endParaRPr lang="en-US" dirty="0"/>
          </a:p>
          <a:p>
            <a:pPr marL="0" indent="0"/>
            <a:endParaRPr lang="th-TH" dirty="0"/>
          </a:p>
        </p:txBody>
      </p:sp>
    </p:spTree>
    <p:extLst>
      <p:ext uri="{BB962C8B-B14F-4D97-AF65-F5344CB8AC3E}">
        <p14:creationId xmlns:p14="http://schemas.microsoft.com/office/powerpoint/2010/main" val="786293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topics</a:t>
            </a:r>
            <a:endParaRPr lang="th-TH" b="1" dirty="0"/>
          </a:p>
        </p:txBody>
      </p:sp>
      <p:sp>
        <p:nvSpPr>
          <p:cNvPr id="3" name="Content Placeholder 2"/>
          <p:cNvSpPr>
            <a:spLocks noGrp="1"/>
          </p:cNvSpPr>
          <p:nvPr>
            <p:ph idx="1"/>
          </p:nvPr>
        </p:nvSpPr>
        <p:spPr/>
        <p:txBody>
          <a:bodyPr/>
          <a:lstStyle/>
          <a:p>
            <a:r>
              <a:rPr lang="en-US" b="1" dirty="0" smtClean="0"/>
              <a:t>ECFMG Certificate</a:t>
            </a:r>
          </a:p>
          <a:p>
            <a:r>
              <a:rPr lang="en-US" b="1" dirty="0" smtClean="0"/>
              <a:t>USMLE</a:t>
            </a:r>
          </a:p>
          <a:p>
            <a:r>
              <a:rPr lang="en-US" b="1" dirty="0" smtClean="0"/>
              <a:t>ERAS</a:t>
            </a:r>
          </a:p>
          <a:p>
            <a:r>
              <a:rPr lang="en-US" b="1" dirty="0" smtClean="0"/>
              <a:t>Interview</a:t>
            </a:r>
          </a:p>
          <a:p>
            <a:r>
              <a:rPr lang="en-US" b="1" u="sng" dirty="0" smtClean="0"/>
              <a:t>Matching</a:t>
            </a:r>
            <a:endParaRPr lang="th-TH" b="1" u="sng"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Matching </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Timeline</a:t>
            </a:r>
            <a:endParaRPr lang="th-TH" b="1" dirty="0"/>
          </a:p>
        </p:txBody>
      </p:sp>
      <p:sp>
        <p:nvSpPr>
          <p:cNvPr id="3" name="ตัวแทนเนื้อหา 2"/>
          <p:cNvSpPr>
            <a:spLocks noGrp="1"/>
          </p:cNvSpPr>
          <p:nvPr>
            <p:ph idx="1"/>
          </p:nvPr>
        </p:nvSpPr>
        <p:spPr/>
        <p:txBody>
          <a:bodyPr/>
          <a:lstStyle/>
          <a:p>
            <a:endParaRPr lang="th-TH"/>
          </a:p>
        </p:txBody>
      </p:sp>
      <p:pic>
        <p:nvPicPr>
          <p:cNvPr id="4" name="Picture 3" descr="http://www.residencysecrets.com/wp-content/uploads/2013/11/Residency-Roadma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25979"/>
            <a:ext cx="9144000" cy="5532021"/>
          </a:xfrm>
          <a:prstGeom prst="rect">
            <a:avLst/>
          </a:prstGeom>
          <a:noFill/>
          <a:ln>
            <a:noFill/>
          </a:ln>
        </p:spPr>
      </p:pic>
      <p:sp>
        <p:nvSpPr>
          <p:cNvPr id="5" name="กล่องข้อความ 4"/>
          <p:cNvSpPr txBox="1"/>
          <p:nvPr/>
        </p:nvSpPr>
        <p:spPr>
          <a:xfrm>
            <a:off x="4845808" y="6055816"/>
            <a:ext cx="4926842" cy="461665"/>
          </a:xfrm>
          <a:prstGeom prst="rect">
            <a:avLst/>
          </a:prstGeom>
          <a:noFill/>
        </p:spPr>
        <p:txBody>
          <a:bodyPr wrap="square" rtlCol="0">
            <a:spAutoFit/>
          </a:bodyPr>
          <a:lstStyle/>
          <a:p>
            <a:r>
              <a:rPr lang="en-US" sz="1200" dirty="0">
                <a:solidFill>
                  <a:schemeClr val="bg1"/>
                </a:solidFill>
                <a:latin typeface="TH SarabunPSK" panose="020B0500040200020003" pitchFamily="34" charset="-34"/>
                <a:cs typeface="TH SarabunPSK" panose="020B0500040200020003" pitchFamily="34" charset="-34"/>
              </a:rPr>
              <a:t>http://www.residencysecrets.com/wp-content/uploads/2013/11/Residency-Roadmap.jpg</a:t>
            </a:r>
          </a:p>
          <a:p>
            <a:endParaRPr lang="th-TH" sz="1200" dirty="0">
              <a:solidFill>
                <a:schemeClr val="bg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043170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Ranking and Matching Process</a:t>
            </a:r>
            <a:endParaRPr lang="th-TH" b="1" dirty="0"/>
          </a:p>
        </p:txBody>
      </p:sp>
      <p:sp>
        <p:nvSpPr>
          <p:cNvPr id="3" name="Content Placeholder 2"/>
          <p:cNvSpPr>
            <a:spLocks noGrp="1"/>
          </p:cNvSpPr>
          <p:nvPr>
            <p:ph idx="1"/>
          </p:nvPr>
        </p:nvSpPr>
        <p:spPr/>
        <p:txBody>
          <a:bodyPr/>
          <a:lstStyle/>
          <a:p>
            <a:r>
              <a:rPr lang="en-US" dirty="0" smtClean="0"/>
              <a:t>Apply to programs</a:t>
            </a:r>
          </a:p>
          <a:p>
            <a:r>
              <a:rPr lang="en-US" dirty="0" smtClean="0"/>
              <a:t>Interview </a:t>
            </a:r>
          </a:p>
          <a:p>
            <a:r>
              <a:rPr lang="en-US" dirty="0" smtClean="0"/>
              <a:t>Rank order list </a:t>
            </a:r>
            <a:r>
              <a:rPr lang="en-US" dirty="0" smtClean="0">
                <a:sym typeface="Wingdings" pitchFamily="2" charset="2"/>
              </a:rPr>
              <a:t> applicants rank the programs, programs rank the applicants</a:t>
            </a:r>
          </a:p>
          <a:p>
            <a:r>
              <a:rPr lang="en-US" dirty="0" smtClean="0">
                <a:sym typeface="Wingdings" pitchFamily="2" charset="2"/>
              </a:rPr>
              <a:t>Match!</a:t>
            </a:r>
          </a:p>
          <a:p>
            <a:pPr lvl="1"/>
            <a:r>
              <a:rPr lang="en-US" dirty="0" smtClean="0">
                <a:sym typeface="Wingdings" pitchFamily="2" charset="2"/>
              </a:rPr>
              <a:t>Tentative method</a:t>
            </a:r>
          </a:p>
          <a:p>
            <a:pPr lvl="1"/>
            <a:r>
              <a:rPr lang="en-US" dirty="0" smtClean="0">
                <a:sym typeface="Wingdings" pitchFamily="2" charset="2"/>
                <a:hlinkClick r:id="rId2"/>
              </a:rPr>
              <a:t>Example</a:t>
            </a:r>
            <a:endParaRPr lang="th-TH"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a:t>
            </a:r>
            <a:endParaRPr lang="th-TH" b="1" dirty="0"/>
          </a:p>
        </p:txBody>
      </p:sp>
      <p:sp>
        <p:nvSpPr>
          <p:cNvPr id="3" name="Content Placeholder 2"/>
          <p:cNvSpPr>
            <a:spLocks noGrp="1"/>
          </p:cNvSpPr>
          <p:nvPr>
            <p:ph sz="half" idx="1"/>
          </p:nvPr>
        </p:nvSpPr>
        <p:spPr/>
        <p:txBody>
          <a:bodyPr/>
          <a:lstStyle/>
          <a:p>
            <a:pPr>
              <a:buNone/>
            </a:pPr>
            <a:r>
              <a:rPr lang="en-US" dirty="0" smtClean="0"/>
              <a:t>Dr. A rank order list</a:t>
            </a:r>
          </a:p>
          <a:p>
            <a:pPr marL="514350" indent="-514350">
              <a:buFont typeface="+mj-lt"/>
              <a:buAutoNum type="arabicPeriod"/>
            </a:pPr>
            <a:r>
              <a:rPr lang="en-US" sz="2400" dirty="0" smtClean="0"/>
              <a:t>Harvard Medical school</a:t>
            </a:r>
          </a:p>
          <a:p>
            <a:pPr marL="514350" indent="-514350">
              <a:buFont typeface="+mj-lt"/>
              <a:buAutoNum type="arabicPeriod"/>
            </a:pPr>
            <a:r>
              <a:rPr lang="en-US" sz="2400" dirty="0" smtClean="0"/>
              <a:t>Tuft University, Boston</a:t>
            </a:r>
          </a:p>
          <a:p>
            <a:pPr marL="514350" indent="-514350">
              <a:buFont typeface="+mj-lt"/>
              <a:buAutoNum type="arabicPeriod"/>
            </a:pPr>
            <a:r>
              <a:rPr lang="en-US" sz="2400" dirty="0" smtClean="0"/>
              <a:t>University of Hawaii</a:t>
            </a:r>
          </a:p>
          <a:p>
            <a:pPr marL="514350" indent="-514350">
              <a:buFont typeface="+mj-lt"/>
              <a:buAutoNum type="arabicPeriod"/>
            </a:pPr>
            <a:r>
              <a:rPr lang="en-US" sz="2400" dirty="0" smtClean="0"/>
              <a:t>Mayo clinic </a:t>
            </a:r>
          </a:p>
          <a:p>
            <a:pPr marL="514350" indent="-514350">
              <a:buFont typeface="+mj-lt"/>
              <a:buAutoNum type="arabicPeriod"/>
            </a:pPr>
            <a:r>
              <a:rPr lang="en-US" sz="2400" dirty="0" smtClean="0"/>
              <a:t>Cleveland clinic</a:t>
            </a:r>
          </a:p>
          <a:p>
            <a:pPr marL="514350" indent="-514350">
              <a:buFont typeface="+mj-lt"/>
              <a:buAutoNum type="arabicPeriod"/>
            </a:pPr>
            <a:r>
              <a:rPr lang="en-US" sz="2400" dirty="0" smtClean="0"/>
              <a:t>NYU</a:t>
            </a:r>
          </a:p>
        </p:txBody>
      </p:sp>
      <p:sp>
        <p:nvSpPr>
          <p:cNvPr id="4" name="Content Placeholder 3"/>
          <p:cNvSpPr>
            <a:spLocks noGrp="1"/>
          </p:cNvSpPr>
          <p:nvPr>
            <p:ph sz="half" idx="2"/>
          </p:nvPr>
        </p:nvSpPr>
        <p:spPr/>
        <p:txBody>
          <a:bodyPr/>
          <a:lstStyle/>
          <a:p>
            <a:pPr>
              <a:buNone/>
            </a:pPr>
            <a:r>
              <a:rPr lang="en-US" dirty="0" smtClean="0"/>
              <a:t>Harvard Medical school rank order list</a:t>
            </a:r>
          </a:p>
          <a:p>
            <a:pPr marL="514350" indent="-514350">
              <a:buFont typeface="+mj-lt"/>
              <a:buAutoNum type="arabicPeriod"/>
            </a:pPr>
            <a:r>
              <a:rPr lang="en-US" dirty="0" smtClean="0"/>
              <a:t>Dr. A</a:t>
            </a:r>
          </a:p>
          <a:p>
            <a:pPr marL="514350" indent="-514350">
              <a:buFont typeface="+mj-lt"/>
              <a:buAutoNum type="arabicPeriod"/>
            </a:pPr>
            <a:r>
              <a:rPr lang="en-US" dirty="0" smtClean="0"/>
              <a:t>Dr. B</a:t>
            </a:r>
          </a:p>
          <a:p>
            <a:pPr marL="514350" indent="-514350">
              <a:buFont typeface="+mj-lt"/>
              <a:buAutoNum type="arabicPeriod"/>
            </a:pPr>
            <a:r>
              <a:rPr lang="en-US" dirty="0" smtClean="0"/>
              <a:t>Dr. C</a:t>
            </a:r>
          </a:p>
          <a:p>
            <a:pPr marL="514350" indent="-514350">
              <a:buFont typeface="+mj-lt"/>
              <a:buAutoNum type="arabicPeriod"/>
            </a:pPr>
            <a:r>
              <a:rPr lang="en-US" dirty="0" smtClean="0"/>
              <a:t>Dr. B</a:t>
            </a:r>
            <a:endParaRPr lang="th-TH"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Match Result</a:t>
            </a:r>
            <a:endParaRPr lang="th-TH" b="1" dirty="0"/>
          </a:p>
        </p:txBody>
      </p:sp>
      <p:sp>
        <p:nvSpPr>
          <p:cNvPr id="3" name="Content Placeholder 2"/>
          <p:cNvSpPr>
            <a:spLocks noGrp="1"/>
          </p:cNvSpPr>
          <p:nvPr>
            <p:ph idx="1"/>
          </p:nvPr>
        </p:nvSpPr>
        <p:spPr/>
        <p:txBody>
          <a:bodyPr>
            <a:normAutofit fontScale="92500" lnSpcReduction="20000"/>
          </a:bodyPr>
          <a:lstStyle/>
          <a:p>
            <a:r>
              <a:rPr lang="en-US" dirty="0" smtClean="0"/>
              <a:t>Congratulations, you have matched!</a:t>
            </a:r>
          </a:p>
          <a:p>
            <a:pPr lvl="1"/>
            <a:r>
              <a:rPr lang="en-US" dirty="0" smtClean="0"/>
              <a:t>matched to a categorical or primary program.</a:t>
            </a:r>
          </a:p>
          <a:p>
            <a:pPr lvl="1"/>
            <a:r>
              <a:rPr lang="en-US" dirty="0" smtClean="0"/>
              <a:t>matched to a PGY-1 preliminary and PGY-2 advanced program.</a:t>
            </a:r>
          </a:p>
          <a:p>
            <a:r>
              <a:rPr lang="en-US" dirty="0" smtClean="0"/>
              <a:t>Congratulations, you have matched to an advanced position!</a:t>
            </a:r>
          </a:p>
          <a:p>
            <a:pPr lvl="1"/>
            <a:r>
              <a:rPr lang="en-US" dirty="0" smtClean="0"/>
              <a:t>SOAP for PGY-1 position (if needed)</a:t>
            </a:r>
          </a:p>
          <a:p>
            <a:r>
              <a:rPr lang="en-US" dirty="0" smtClean="0"/>
              <a:t>Congratulations, you have matched to a one year position!</a:t>
            </a:r>
          </a:p>
          <a:p>
            <a:pPr lvl="1"/>
            <a:r>
              <a:rPr lang="en-US" dirty="0" smtClean="0"/>
              <a:t>SOAP for advanced position (if needed)</a:t>
            </a:r>
          </a:p>
          <a:p>
            <a:r>
              <a:rPr lang="en-US" dirty="0" smtClean="0"/>
              <a:t>We are sorry, you did not match to any position!</a:t>
            </a:r>
          </a:p>
          <a:p>
            <a:endParaRPr lang="th-TH"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Match fee</a:t>
            </a:r>
            <a:endParaRPr lang="th-TH" b="1" dirty="0"/>
          </a:p>
        </p:txBody>
      </p:sp>
      <p:sp>
        <p:nvSpPr>
          <p:cNvPr id="3" name="Content Placeholder 2"/>
          <p:cNvSpPr>
            <a:spLocks noGrp="1"/>
          </p:cNvSpPr>
          <p:nvPr>
            <p:ph idx="1"/>
          </p:nvPr>
        </p:nvSpPr>
        <p:spPr/>
        <p:txBody>
          <a:bodyPr/>
          <a:lstStyle/>
          <a:p>
            <a:endParaRPr lang="th-TH"/>
          </a:p>
        </p:txBody>
      </p:sp>
      <p:graphicFrame>
        <p:nvGraphicFramePr>
          <p:cNvPr id="4" name="ตาราง 4"/>
          <p:cNvGraphicFramePr>
            <a:graphicFrameLocks noGrp="1"/>
          </p:cNvGraphicFramePr>
          <p:nvPr>
            <p:extLst>
              <p:ext uri="{D42A27DB-BD31-4B8C-83A1-F6EECF244321}">
                <p14:modId xmlns:p14="http://schemas.microsoft.com/office/powerpoint/2010/main" val="3558832256"/>
              </p:ext>
            </p:extLst>
          </p:nvPr>
        </p:nvGraphicFramePr>
        <p:xfrm>
          <a:off x="928662" y="1643050"/>
          <a:ext cx="7391430" cy="4167224"/>
        </p:xfrm>
        <a:graphic>
          <a:graphicData uri="http://schemas.openxmlformats.org/drawingml/2006/table">
            <a:tbl>
              <a:tblPr>
                <a:tableStyleId>{21E4AEA4-8DFA-4A89-87EB-49C32662AFE0}</a:tableStyleId>
              </a:tblPr>
              <a:tblGrid>
                <a:gridCol w="3695715"/>
                <a:gridCol w="3695715"/>
              </a:tblGrid>
              <a:tr h="520903">
                <a:tc>
                  <a:txBody>
                    <a:bodyPr/>
                    <a:lstStyle/>
                    <a:p>
                      <a:pPr algn="ctr" fontAlgn="base"/>
                      <a:r>
                        <a:rPr lang="en-US" sz="2800" b="1" dirty="0">
                          <a:effectLst/>
                          <a:latin typeface="TH SarabunPSK" panose="020B0500040200020003" pitchFamily="34" charset="-34"/>
                          <a:cs typeface="TH SarabunPSK" panose="020B0500040200020003" pitchFamily="34" charset="-34"/>
                        </a:rPr>
                        <a:t>Participant Type     </a:t>
                      </a:r>
                    </a:p>
                  </a:txBody>
                  <a:tcPr marL="0" marR="0" marT="28575" marB="28575">
                    <a:solidFill>
                      <a:schemeClr val="accent2">
                        <a:lumMod val="60000"/>
                        <a:lumOff val="40000"/>
                      </a:schemeClr>
                    </a:solidFill>
                  </a:tcPr>
                </a:tc>
                <a:tc>
                  <a:txBody>
                    <a:bodyPr/>
                    <a:lstStyle/>
                    <a:p>
                      <a:pPr algn="ctr" fontAlgn="base"/>
                      <a:r>
                        <a:rPr lang="en-US" sz="2800" b="1" dirty="0">
                          <a:effectLst/>
                          <a:latin typeface="TH SarabunPSK" panose="020B0500040200020003" pitchFamily="34" charset="-34"/>
                          <a:cs typeface="TH SarabunPSK" panose="020B0500040200020003" pitchFamily="34" charset="-34"/>
                        </a:rPr>
                        <a:t>Fee</a:t>
                      </a:r>
                    </a:p>
                  </a:txBody>
                  <a:tcPr marL="0" marR="0" marT="28575" marB="28575">
                    <a:solidFill>
                      <a:schemeClr val="accent2">
                        <a:lumMod val="60000"/>
                        <a:lumOff val="40000"/>
                      </a:schemeClr>
                    </a:solidFill>
                  </a:tcPr>
                </a:tc>
              </a:tr>
              <a:tr h="520903">
                <a:tc>
                  <a:txBody>
                    <a:bodyPr/>
                    <a:lstStyle/>
                    <a:p>
                      <a:pPr algn="l" fontAlgn="base"/>
                      <a:r>
                        <a:rPr lang="en-US" sz="2400">
                          <a:effectLst/>
                          <a:latin typeface="TH SarabunPSK" panose="020B0500040200020003" pitchFamily="34" charset="-34"/>
                          <a:cs typeface="TH SarabunPSK" panose="020B0500040200020003" pitchFamily="34" charset="-34"/>
                        </a:rPr>
                        <a:t>U.S. Seniors/Non U.S. Seniors  </a:t>
                      </a:r>
                      <a:endParaRPr lang="en-US" sz="2400" b="0">
                        <a:effectLst/>
                        <a:latin typeface="TH SarabunPSK" panose="020B0500040200020003" pitchFamily="34" charset="-34"/>
                        <a:cs typeface="TH SarabunPSK" panose="020B0500040200020003" pitchFamily="34" charset="-34"/>
                      </a:endParaRPr>
                    </a:p>
                  </a:txBody>
                  <a:tcPr marL="0" marR="0" marT="28575" marB="28575">
                    <a:solidFill>
                      <a:schemeClr val="accent4">
                        <a:lumMod val="60000"/>
                        <a:lumOff val="40000"/>
                      </a:schemeClr>
                    </a:solidFill>
                  </a:tcPr>
                </a:tc>
                <a:tc>
                  <a:txBody>
                    <a:bodyPr/>
                    <a:lstStyle/>
                    <a:p>
                      <a:pPr algn="l" fontAlgn="base"/>
                      <a:r>
                        <a:rPr lang="th-TH" sz="2400" dirty="0">
                          <a:effectLst/>
                          <a:latin typeface="TH SarabunPSK" panose="020B0500040200020003" pitchFamily="34" charset="-34"/>
                          <a:cs typeface="TH SarabunPSK" panose="020B0500040200020003" pitchFamily="34" charset="-34"/>
                        </a:rPr>
                        <a:t>$65</a:t>
                      </a:r>
                      <a:endParaRPr lang="th-TH" sz="2400" b="0" dirty="0">
                        <a:effectLst/>
                        <a:latin typeface="TH SarabunPSK" panose="020B0500040200020003" pitchFamily="34" charset="-34"/>
                        <a:cs typeface="TH SarabunPSK" panose="020B0500040200020003" pitchFamily="34" charset="-34"/>
                      </a:endParaRPr>
                    </a:p>
                  </a:txBody>
                  <a:tcPr marL="0" marR="0" marT="28575" marB="28575">
                    <a:solidFill>
                      <a:schemeClr val="accent4">
                        <a:lumMod val="60000"/>
                        <a:lumOff val="40000"/>
                      </a:schemeClr>
                    </a:solidFill>
                  </a:tcPr>
                </a:tc>
              </a:tr>
              <a:tr h="520903">
                <a:tc>
                  <a:txBody>
                    <a:bodyPr/>
                    <a:lstStyle/>
                    <a:p>
                      <a:pPr algn="l" fontAlgn="base"/>
                      <a:r>
                        <a:rPr lang="en-US" sz="2400">
                          <a:effectLst/>
                          <a:latin typeface="TH SarabunPSK" panose="020B0500040200020003" pitchFamily="34" charset="-34"/>
                          <a:cs typeface="TH SarabunPSK" panose="020B0500040200020003" pitchFamily="34" charset="-34"/>
                        </a:rPr>
                        <a:t>    Late Registration Fee   </a:t>
                      </a:r>
                      <a:endParaRPr lang="en-US" sz="2400" b="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en-US" sz="2400">
                          <a:effectLst/>
                          <a:latin typeface="TH SarabunPSK" panose="020B0500040200020003" pitchFamily="34" charset="-34"/>
                          <a:cs typeface="TH SarabunPSK" panose="020B0500040200020003" pitchFamily="34" charset="-34"/>
                        </a:rPr>
                        <a:t>$50 additional</a:t>
                      </a:r>
                      <a:endParaRPr lang="en-US" sz="2400" b="0">
                        <a:effectLst/>
                        <a:latin typeface="TH SarabunPSK" panose="020B0500040200020003" pitchFamily="34" charset="-34"/>
                        <a:cs typeface="TH SarabunPSK" panose="020B0500040200020003" pitchFamily="34" charset="-34"/>
                      </a:endParaRPr>
                    </a:p>
                  </a:txBody>
                  <a:tcPr marL="0" marR="0" marT="28575" marB="28575"/>
                </a:tc>
              </a:tr>
              <a:tr h="520903">
                <a:tc>
                  <a:txBody>
                    <a:bodyPr/>
                    <a:lstStyle/>
                    <a:p>
                      <a:pPr algn="l" fontAlgn="base"/>
                      <a:r>
                        <a:rPr lang="en-US" sz="2400" dirty="0">
                          <a:effectLst/>
                          <a:latin typeface="TH SarabunPSK" panose="020B0500040200020003" pitchFamily="34" charset="-34"/>
                          <a:cs typeface="TH SarabunPSK" panose="020B0500040200020003" pitchFamily="34" charset="-34"/>
                        </a:rPr>
                        <a:t>    Couples</a:t>
                      </a:r>
                      <a:endParaRPr lang="en-US" sz="2400" b="0" dirty="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en-US" sz="2400">
                          <a:effectLst/>
                          <a:latin typeface="TH SarabunPSK" panose="020B0500040200020003" pitchFamily="34" charset="-34"/>
                          <a:cs typeface="TH SarabunPSK" panose="020B0500040200020003" pitchFamily="34" charset="-34"/>
                        </a:rPr>
                        <a:t>$15 additional per partner</a:t>
                      </a:r>
                      <a:endParaRPr lang="en-US" sz="2400" b="0">
                        <a:effectLst/>
                        <a:latin typeface="TH SarabunPSK" panose="020B0500040200020003" pitchFamily="34" charset="-34"/>
                        <a:cs typeface="TH SarabunPSK" panose="020B0500040200020003" pitchFamily="34" charset="-34"/>
                      </a:endParaRPr>
                    </a:p>
                  </a:txBody>
                  <a:tcPr marL="0" marR="0" marT="28575" marB="28575"/>
                </a:tc>
              </a:tr>
              <a:tr h="520903">
                <a:tc>
                  <a:txBody>
                    <a:bodyPr/>
                    <a:lstStyle/>
                    <a:p>
                      <a:pPr algn="l" fontAlgn="base"/>
                      <a:r>
                        <a:rPr lang="en-US" sz="2400">
                          <a:effectLst/>
                          <a:latin typeface="TH SarabunPSK" panose="020B0500040200020003" pitchFamily="34" charset="-34"/>
                          <a:cs typeface="TH SarabunPSK" panose="020B0500040200020003" pitchFamily="34" charset="-34"/>
                        </a:rPr>
                        <a:t>    Additional programs ranked</a:t>
                      </a:r>
                      <a:endParaRPr lang="en-US" sz="2400" b="0">
                        <a:effectLst/>
                        <a:latin typeface="TH SarabunPSK" panose="020B0500040200020003" pitchFamily="34" charset="-34"/>
                        <a:cs typeface="TH SarabunPSK" panose="020B0500040200020003" pitchFamily="34" charset="-34"/>
                      </a:endParaRPr>
                    </a:p>
                  </a:txBody>
                  <a:tcPr marL="0" marR="0" marT="28575" marB="28575">
                    <a:solidFill>
                      <a:schemeClr val="accent4">
                        <a:lumMod val="60000"/>
                        <a:lumOff val="40000"/>
                      </a:schemeClr>
                    </a:solidFill>
                  </a:tcPr>
                </a:tc>
                <a:tc>
                  <a:txBody>
                    <a:bodyPr/>
                    <a:lstStyle/>
                    <a:p>
                      <a:pPr algn="l" fontAlgn="base"/>
                      <a:r>
                        <a:rPr lang="en-US" sz="2400" dirty="0">
                          <a:effectLst/>
                          <a:latin typeface="TH SarabunPSK" panose="020B0500040200020003" pitchFamily="34" charset="-34"/>
                          <a:cs typeface="TH SarabunPSK" panose="020B0500040200020003" pitchFamily="34" charset="-34"/>
                        </a:rPr>
                        <a:t>$30 additional per program</a:t>
                      </a:r>
                      <a:endParaRPr lang="en-US" sz="2400" b="0" dirty="0">
                        <a:effectLst/>
                        <a:latin typeface="TH SarabunPSK" panose="020B0500040200020003" pitchFamily="34" charset="-34"/>
                        <a:cs typeface="TH SarabunPSK" panose="020B0500040200020003" pitchFamily="34" charset="-34"/>
                      </a:endParaRPr>
                    </a:p>
                  </a:txBody>
                  <a:tcPr marL="0" marR="0" marT="28575" marB="28575">
                    <a:solidFill>
                      <a:schemeClr val="accent4">
                        <a:lumMod val="60000"/>
                        <a:lumOff val="40000"/>
                      </a:schemeClr>
                    </a:solidFill>
                  </a:tcPr>
                </a:tc>
              </a:tr>
              <a:tr h="520903">
                <a:tc>
                  <a:txBody>
                    <a:bodyPr/>
                    <a:lstStyle/>
                    <a:p>
                      <a:pPr algn="l" fontAlgn="base"/>
                      <a:r>
                        <a:rPr lang="en-US" sz="2400">
                          <a:effectLst/>
                          <a:latin typeface="TH SarabunPSK" panose="020B0500040200020003" pitchFamily="34" charset="-34"/>
                          <a:cs typeface="TH SarabunPSK" panose="020B0500040200020003" pitchFamily="34" charset="-34"/>
                        </a:rPr>
                        <a:t>Institution registration fee      </a:t>
                      </a:r>
                      <a:endParaRPr lang="en-US" sz="2400" b="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th-TH" sz="2400">
                          <a:effectLst/>
                          <a:latin typeface="TH SarabunPSK" panose="020B0500040200020003" pitchFamily="34" charset="-34"/>
                          <a:cs typeface="TH SarabunPSK" panose="020B0500040200020003" pitchFamily="34" charset="-34"/>
                        </a:rPr>
                        <a:t>$210</a:t>
                      </a:r>
                      <a:endParaRPr lang="th-TH" sz="2400" b="0">
                        <a:effectLst/>
                        <a:latin typeface="TH SarabunPSK" panose="020B0500040200020003" pitchFamily="34" charset="-34"/>
                        <a:cs typeface="TH SarabunPSK" panose="020B0500040200020003" pitchFamily="34" charset="-34"/>
                      </a:endParaRPr>
                    </a:p>
                  </a:txBody>
                  <a:tcPr marL="0" marR="0" marT="28575" marB="28575"/>
                </a:tc>
              </a:tr>
              <a:tr h="520903">
                <a:tc>
                  <a:txBody>
                    <a:bodyPr/>
                    <a:lstStyle/>
                    <a:p>
                      <a:pPr algn="l" fontAlgn="base"/>
                      <a:r>
                        <a:rPr lang="en-US" sz="2400" dirty="0">
                          <a:effectLst/>
                          <a:latin typeface="TH SarabunPSK" panose="020B0500040200020003" pitchFamily="34" charset="-34"/>
                          <a:cs typeface="TH SarabunPSK" panose="020B0500040200020003" pitchFamily="34" charset="-34"/>
                        </a:rPr>
                        <a:t>Program registration fee</a:t>
                      </a:r>
                      <a:endParaRPr lang="en-US" sz="2400" b="0" dirty="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th-TH" sz="2400">
                          <a:effectLst/>
                          <a:latin typeface="TH SarabunPSK" panose="020B0500040200020003" pitchFamily="34" charset="-34"/>
                          <a:cs typeface="TH SarabunPSK" panose="020B0500040200020003" pitchFamily="34" charset="-34"/>
                        </a:rPr>
                        <a:t>$40</a:t>
                      </a:r>
                      <a:endParaRPr lang="th-TH" sz="2400" b="0">
                        <a:effectLst/>
                        <a:latin typeface="TH SarabunPSK" panose="020B0500040200020003" pitchFamily="34" charset="-34"/>
                        <a:cs typeface="TH SarabunPSK" panose="020B0500040200020003" pitchFamily="34" charset="-34"/>
                      </a:endParaRPr>
                    </a:p>
                  </a:txBody>
                  <a:tcPr marL="0" marR="0" marT="28575" marB="28575"/>
                </a:tc>
              </a:tr>
              <a:tr h="520903">
                <a:tc>
                  <a:txBody>
                    <a:bodyPr/>
                    <a:lstStyle/>
                    <a:p>
                      <a:pPr algn="l" fontAlgn="base"/>
                      <a:r>
                        <a:rPr lang="en-US" sz="2400">
                          <a:effectLst/>
                          <a:latin typeface="TH SarabunPSK" panose="020B0500040200020003" pitchFamily="34" charset="-34"/>
                          <a:cs typeface="TH SarabunPSK" panose="020B0500040200020003" pitchFamily="34" charset="-34"/>
                        </a:rPr>
                        <a:t>Per applicant matched to program</a:t>
                      </a:r>
                      <a:endParaRPr lang="en-US" sz="2400" b="0">
                        <a:effectLst/>
                        <a:latin typeface="TH SarabunPSK" panose="020B0500040200020003" pitchFamily="34" charset="-34"/>
                        <a:cs typeface="TH SarabunPSK" panose="020B0500040200020003" pitchFamily="34" charset="-34"/>
                      </a:endParaRPr>
                    </a:p>
                  </a:txBody>
                  <a:tcPr marL="0" marR="0" marT="28575" marB="28575"/>
                </a:tc>
                <a:tc>
                  <a:txBody>
                    <a:bodyPr/>
                    <a:lstStyle/>
                    <a:p>
                      <a:pPr algn="l" fontAlgn="base"/>
                      <a:r>
                        <a:rPr lang="th-TH" sz="2400" dirty="0">
                          <a:effectLst/>
                          <a:latin typeface="TH SarabunPSK" panose="020B0500040200020003" pitchFamily="34" charset="-34"/>
                          <a:cs typeface="TH SarabunPSK" panose="020B0500040200020003" pitchFamily="34" charset="-34"/>
                        </a:rPr>
                        <a:t>$40</a:t>
                      </a:r>
                      <a:endParaRPr lang="th-TH" sz="2400" b="0" dirty="0">
                        <a:effectLst/>
                        <a:latin typeface="TH SarabunPSK" panose="020B0500040200020003" pitchFamily="34" charset="-34"/>
                        <a:cs typeface="TH SarabunPSK" panose="020B0500040200020003" pitchFamily="34" charset="-34"/>
                      </a:endParaRPr>
                    </a:p>
                  </a:txBody>
                  <a:tcPr marL="0" marR="0" marT="28575" marB="28575"/>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Supplement Offer and Acceptance Program (SOAP)</a:t>
            </a:r>
            <a:endParaRPr lang="th-TH" b="1" dirty="0"/>
          </a:p>
        </p:txBody>
      </p:sp>
      <p:sp>
        <p:nvSpPr>
          <p:cNvPr id="3" name="Content Placeholder 2"/>
          <p:cNvSpPr>
            <a:spLocks noGrp="1"/>
          </p:cNvSpPr>
          <p:nvPr>
            <p:ph idx="1"/>
          </p:nvPr>
        </p:nvSpPr>
        <p:spPr/>
        <p:txBody>
          <a:bodyPr/>
          <a:lstStyle/>
          <a:p>
            <a:r>
              <a:rPr lang="en-US" dirty="0" smtClean="0"/>
              <a:t>Eligible unmatched  applicants apply to participating unfilled programs.</a:t>
            </a:r>
          </a:p>
          <a:p>
            <a:r>
              <a:rPr lang="en-US" dirty="0" smtClean="0"/>
              <a:t>Almost unfilled positions are for US graduates</a:t>
            </a:r>
          </a:p>
          <a:p>
            <a:endParaRPr lang="en-US" dirty="0" smtClean="0"/>
          </a:p>
          <a:p>
            <a:endParaRPr lang="th-T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U.S.?</a:t>
            </a:r>
            <a:endParaRPr lang="th-TH" b="1" dirty="0"/>
          </a:p>
        </p:txBody>
      </p:sp>
      <p:sp>
        <p:nvSpPr>
          <p:cNvPr id="3" name="Content Placeholder 2"/>
          <p:cNvSpPr>
            <a:spLocks noGrp="1"/>
          </p:cNvSpPr>
          <p:nvPr>
            <p:ph idx="1"/>
          </p:nvPr>
        </p:nvSpPr>
        <p:spPr/>
        <p:txBody>
          <a:bodyPr/>
          <a:lstStyle/>
          <a:p>
            <a:endParaRPr lang="th-TH" dirty="0"/>
          </a:p>
        </p:txBody>
      </p:sp>
      <p:pic>
        <p:nvPicPr>
          <p:cNvPr id="4" name="Picture 4" descr="http://images.idiva.com/media/content/2014/Mar/why_you_must_think_positive.jpg"/>
          <p:cNvPicPr>
            <a:picLocks noChangeAspect="1" noChangeArrowheads="1"/>
          </p:cNvPicPr>
          <p:nvPr/>
        </p:nvPicPr>
        <p:blipFill>
          <a:blip r:embed="rId2"/>
          <a:srcRect r="11363"/>
          <a:stretch>
            <a:fillRect/>
          </a:stretch>
        </p:blipFill>
        <p:spPr bwMode="auto">
          <a:xfrm>
            <a:off x="6357918" y="4500570"/>
            <a:ext cx="2786082" cy="235743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Discussion</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lstStyle/>
          <a:p>
            <a:r>
              <a:rPr lang="en-US" b="1" dirty="0" smtClean="0"/>
              <a:t>Interesting statistics and data</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p:nvPr/>
        </p:nvPicPr>
        <p:blipFill rotWithShape="1">
          <a:blip r:embed="rId3"/>
          <a:srcRect l="21994" t="15849" r="23662" b="18183"/>
          <a:stretch/>
        </p:blipFill>
        <p:spPr bwMode="auto">
          <a:xfrm>
            <a:off x="177800" y="591820"/>
            <a:ext cx="8966200" cy="5885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29921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Applicant types</a:t>
            </a:r>
            <a:endParaRPr lang="th-TH" b="1" dirty="0"/>
          </a:p>
        </p:txBody>
      </p:sp>
      <p:sp>
        <p:nvSpPr>
          <p:cNvPr id="3" name="ตัวแทนเนื้อหา 2"/>
          <p:cNvSpPr>
            <a:spLocks noGrp="1"/>
          </p:cNvSpPr>
          <p:nvPr>
            <p:ph idx="1"/>
          </p:nvPr>
        </p:nvSpPr>
        <p:spPr/>
        <p:txBody>
          <a:bodyPr/>
          <a:lstStyle/>
          <a:p>
            <a:r>
              <a:rPr lang="en-US" dirty="0" smtClean="0"/>
              <a:t>U.S</a:t>
            </a:r>
            <a:r>
              <a:rPr lang="en-US" dirty="0"/>
              <a:t>. Senior</a:t>
            </a:r>
          </a:p>
          <a:p>
            <a:r>
              <a:rPr lang="en-US" dirty="0" smtClean="0"/>
              <a:t>U.S</a:t>
            </a:r>
            <a:r>
              <a:rPr lang="en-US" dirty="0"/>
              <a:t>. Graduates</a:t>
            </a:r>
          </a:p>
          <a:p>
            <a:r>
              <a:rPr lang="en-US" dirty="0" smtClean="0"/>
              <a:t>Osteopathic </a:t>
            </a:r>
            <a:r>
              <a:rPr lang="en-US" dirty="0"/>
              <a:t>Graduates</a:t>
            </a:r>
          </a:p>
          <a:p>
            <a:r>
              <a:rPr lang="en-US" dirty="0" smtClean="0"/>
              <a:t>Canadian</a:t>
            </a:r>
            <a:endParaRPr lang="en-US" dirty="0"/>
          </a:p>
          <a:p>
            <a:r>
              <a:rPr lang="en-US" dirty="0" smtClean="0"/>
              <a:t>5</a:t>
            </a:r>
            <a:r>
              <a:rPr lang="en-US" baseline="30000" dirty="0" smtClean="0"/>
              <a:t>th</a:t>
            </a:r>
            <a:r>
              <a:rPr lang="en-US" dirty="0" smtClean="0"/>
              <a:t>pathway</a:t>
            </a:r>
            <a:endParaRPr lang="en-US" dirty="0"/>
          </a:p>
          <a:p>
            <a:r>
              <a:rPr lang="en-US" dirty="0" smtClean="0"/>
              <a:t>U.S</a:t>
            </a:r>
            <a:r>
              <a:rPr lang="en-US" dirty="0"/>
              <a:t>. IMG</a:t>
            </a:r>
          </a:p>
          <a:p>
            <a:r>
              <a:rPr lang="en-US" b="1" dirty="0" smtClean="0">
                <a:solidFill>
                  <a:srgbClr val="FF0000"/>
                </a:solidFill>
              </a:rPr>
              <a:t>Non-U.S</a:t>
            </a:r>
            <a:r>
              <a:rPr lang="en-US" b="1" dirty="0">
                <a:solidFill>
                  <a:srgbClr val="FF0000"/>
                </a:solidFill>
              </a:rPr>
              <a:t>. IMG</a:t>
            </a:r>
            <a:endParaRPr lang="en-US" dirty="0">
              <a:solidFill>
                <a:srgbClr val="FF0000"/>
              </a:solidFill>
            </a:endParaRPr>
          </a:p>
        </p:txBody>
      </p:sp>
    </p:spTree>
    <p:extLst>
      <p:ext uri="{BB962C8B-B14F-4D97-AF65-F5344CB8AC3E}">
        <p14:creationId xmlns:p14="http://schemas.microsoft.com/office/powerpoint/2010/main" val="161152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p:nvPr/>
        </p:nvPicPr>
        <p:blipFill rotWithShape="1">
          <a:blip r:embed="rId3"/>
          <a:srcRect l="21707" t="8691" r="26681" b="7940"/>
          <a:stretch/>
        </p:blipFill>
        <p:spPr bwMode="auto">
          <a:xfrm>
            <a:off x="850582" y="185102"/>
            <a:ext cx="7201218" cy="6431598"/>
          </a:xfrm>
          <a:prstGeom prst="rect">
            <a:avLst/>
          </a:prstGeom>
          <a:ln>
            <a:noFill/>
          </a:ln>
          <a:extLst>
            <a:ext uri="{53640926-AAD7-44D8-BBD7-CCE9431645EC}">
              <a14:shadowObscured xmlns:a14="http://schemas.microsoft.com/office/drawing/2010/main"/>
            </a:ext>
          </a:extLst>
        </p:spPr>
      </p:pic>
      <p:sp>
        <p:nvSpPr>
          <p:cNvPr id="5" name="วงรี 4"/>
          <p:cNvSpPr/>
          <p:nvPr/>
        </p:nvSpPr>
        <p:spPr>
          <a:xfrm>
            <a:off x="6451600" y="2438400"/>
            <a:ext cx="1600200" cy="132080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th-TH">
              <a:ln w="38100">
                <a:solidFill>
                  <a:schemeClr val="tx1"/>
                </a:solidFill>
              </a:ln>
            </a:endParaRPr>
          </a:p>
        </p:txBody>
      </p:sp>
    </p:spTree>
    <p:extLst>
      <p:ext uri="{BB962C8B-B14F-4D97-AF65-F5344CB8AC3E}">
        <p14:creationId xmlns:p14="http://schemas.microsoft.com/office/powerpoint/2010/main" val="14861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Positions per All Active and Active U.S. Senior Applicant, 1976 - 2014</a:t>
            </a:r>
            <a:endParaRPr lang="th-TH" b="1" dirty="0"/>
          </a:p>
        </p:txBody>
      </p:sp>
      <p:pic>
        <p:nvPicPr>
          <p:cNvPr id="3074" name="Picture 2"/>
          <p:cNvPicPr>
            <a:picLocks noGrp="1" noChangeAspect="1" noChangeArrowheads="1"/>
          </p:cNvPicPr>
          <p:nvPr>
            <p:ph idx="1"/>
          </p:nvPr>
        </p:nvPicPr>
        <p:blipFill>
          <a:blip r:embed="rId2"/>
          <a:srcRect/>
          <a:stretch>
            <a:fillRect/>
          </a:stretch>
        </p:blipFill>
        <p:spPr bwMode="auto">
          <a:xfrm>
            <a:off x="1000100" y="1500174"/>
            <a:ext cx="7072362" cy="5063039"/>
          </a:xfrm>
          <a:prstGeom prst="rect">
            <a:avLst/>
          </a:prstGeom>
          <a:noFill/>
          <a:ln w="9525">
            <a:noFill/>
            <a:miter lim="800000"/>
            <a:headEnd/>
            <a:tailEnd/>
          </a:ln>
          <a:effectLst/>
        </p:spPr>
      </p:pic>
      <p:sp>
        <p:nvSpPr>
          <p:cNvPr id="5" name="TextBox 4"/>
          <p:cNvSpPr txBox="1"/>
          <p:nvPr/>
        </p:nvSpPr>
        <p:spPr>
          <a:xfrm>
            <a:off x="4577044" y="6488668"/>
            <a:ext cx="4566956" cy="369332"/>
          </a:xfrm>
          <a:prstGeom prst="rect">
            <a:avLst/>
          </a:prstGeom>
          <a:noFill/>
        </p:spPr>
        <p:txBody>
          <a:bodyPr wrap="none" rtlCol="0">
            <a:spAutoFit/>
          </a:bodyPr>
          <a:lstStyle/>
          <a:p>
            <a:r>
              <a:rPr lang="en-US" sz="1800" dirty="0" smtClean="0"/>
              <a:t>Results and Data 2014 Main Residency Match®</a:t>
            </a:r>
            <a:endParaRPr lang="th-TH" sz="1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Match Rate by applicant type</a:t>
            </a:r>
            <a:endParaRPr lang="th-TH" b="1" dirty="0"/>
          </a:p>
        </p:txBody>
      </p:sp>
      <p:pic>
        <p:nvPicPr>
          <p:cNvPr id="1026" name="Picture 2"/>
          <p:cNvPicPr>
            <a:picLocks noGrp="1" noChangeAspect="1" noChangeArrowheads="1"/>
          </p:cNvPicPr>
          <p:nvPr>
            <p:ph idx="1"/>
          </p:nvPr>
        </p:nvPicPr>
        <p:blipFill>
          <a:blip r:embed="rId3"/>
          <a:srcRect/>
          <a:stretch>
            <a:fillRect/>
          </a:stretch>
        </p:blipFill>
        <p:spPr bwMode="auto">
          <a:xfrm>
            <a:off x="857224" y="1714488"/>
            <a:ext cx="7429500" cy="3888105"/>
          </a:xfrm>
          <a:prstGeom prst="rect">
            <a:avLst/>
          </a:prstGeom>
          <a:noFill/>
          <a:ln w="9525">
            <a:noFill/>
            <a:miter lim="800000"/>
            <a:headEnd/>
            <a:tailEnd/>
          </a:ln>
          <a:effectLst/>
        </p:spPr>
      </p:pic>
      <p:sp>
        <p:nvSpPr>
          <p:cNvPr id="5" name="TextBox 4"/>
          <p:cNvSpPr txBox="1"/>
          <p:nvPr/>
        </p:nvSpPr>
        <p:spPr>
          <a:xfrm>
            <a:off x="4220023" y="6457890"/>
            <a:ext cx="4923977" cy="400110"/>
          </a:xfrm>
          <a:prstGeom prst="rect">
            <a:avLst/>
          </a:prstGeom>
          <a:noFill/>
        </p:spPr>
        <p:txBody>
          <a:bodyPr wrap="none" rtlCol="0">
            <a:spAutoFit/>
          </a:bodyPr>
          <a:lstStyle/>
          <a:p>
            <a:r>
              <a:rPr lang="en-US" sz="2000" dirty="0" smtClean="0"/>
              <a:t>Results and Data 2014 Main Residency Match</a:t>
            </a:r>
            <a:endParaRPr lang="th-TH" sz="20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p:nvPr/>
        </p:nvPicPr>
        <p:blipFill rotWithShape="1">
          <a:blip r:embed="rId3"/>
          <a:srcRect l="28752" t="9203" r="29986" b="11008"/>
          <a:stretch/>
        </p:blipFill>
        <p:spPr bwMode="auto">
          <a:xfrm>
            <a:off x="1078173" y="-122830"/>
            <a:ext cx="6933069" cy="6980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69613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p:nvPr/>
        </p:nvPicPr>
        <p:blipFill rotWithShape="1">
          <a:blip r:embed="rId3"/>
          <a:srcRect l="20985" t="10225" r="22666" b="12557"/>
          <a:stretch/>
        </p:blipFill>
        <p:spPr bwMode="auto">
          <a:xfrm>
            <a:off x="0" y="286603"/>
            <a:ext cx="9144000" cy="6400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896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Matching Statistic</a:t>
            </a:r>
            <a:endParaRPr lang="th-TH" b="1" dirty="0"/>
          </a:p>
        </p:txBody>
      </p:sp>
      <p:pic>
        <p:nvPicPr>
          <p:cNvPr id="4098" name="Picture 2"/>
          <p:cNvPicPr>
            <a:picLocks noGrp="1" noChangeAspect="1" noChangeArrowheads="1"/>
          </p:cNvPicPr>
          <p:nvPr>
            <p:ph idx="1"/>
          </p:nvPr>
        </p:nvPicPr>
        <p:blipFill>
          <a:blip r:embed="rId2"/>
          <a:srcRect b="10632"/>
          <a:stretch>
            <a:fillRect/>
          </a:stretch>
        </p:blipFill>
        <p:spPr bwMode="auto">
          <a:xfrm>
            <a:off x="1571604" y="1285860"/>
            <a:ext cx="6178910"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many hours physician typically work each week?</a:t>
            </a:r>
            <a:endParaRPr lang="th-TH" b="1"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408088" y="6457890"/>
            <a:ext cx="4280531" cy="369332"/>
          </a:xfrm>
          <a:prstGeom prst="rect">
            <a:avLst/>
          </a:prstGeom>
          <a:noFill/>
        </p:spPr>
        <p:txBody>
          <a:bodyPr wrap="none" rtlCol="0">
            <a:spAutoFit/>
          </a:bodyPr>
          <a:lstStyle/>
          <a:p>
            <a:r>
              <a:rPr lang="en-US" sz="1800" u="sng" dirty="0" smtClean="0"/>
              <a:t>2014 Work/Life Profiles of Today’s Physician</a:t>
            </a:r>
            <a:endParaRPr lang="th-TH" sz="1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857356" y="214290"/>
            <a:ext cx="5214974" cy="64860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6146" name="Picture 2"/>
          <p:cNvPicPr>
            <a:picLocks noChangeAspect="1" noChangeArrowheads="1"/>
          </p:cNvPicPr>
          <p:nvPr/>
        </p:nvPicPr>
        <p:blipFill>
          <a:blip r:embed="rId2"/>
          <a:srcRect/>
          <a:stretch>
            <a:fillRect/>
          </a:stretch>
        </p:blipFill>
        <p:spPr bwMode="auto">
          <a:xfrm>
            <a:off x="1485900" y="0"/>
            <a:ext cx="6172200" cy="773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idx="1"/>
          </p:nvPr>
        </p:nvSpPr>
        <p:spPr/>
        <p:txBody>
          <a:bodyPr>
            <a:normAutofit fontScale="85000" lnSpcReduction="10000"/>
          </a:bodyPr>
          <a:lstStyle/>
          <a:p>
            <a:r>
              <a:rPr lang="en-US" dirty="0" smtClean="0"/>
              <a:t>IMG applicants who are successful in matching to their preferred specialty are more likely to:</a:t>
            </a:r>
          </a:p>
          <a:p>
            <a:pPr lvl="1"/>
            <a:r>
              <a:rPr lang="en-US" u="sng" dirty="0" smtClean="0"/>
              <a:t>Have higher USMLE scores</a:t>
            </a:r>
          </a:p>
          <a:p>
            <a:pPr lvl="1"/>
            <a:r>
              <a:rPr lang="en-US" dirty="0" smtClean="0"/>
              <a:t>Have fewer attempts at ECFMG certification examinations</a:t>
            </a:r>
          </a:p>
          <a:p>
            <a:pPr lvl="1"/>
            <a:r>
              <a:rPr lang="en-US" dirty="0" smtClean="0"/>
              <a:t>Rank more programs within their preferred specialty</a:t>
            </a:r>
          </a:p>
          <a:p>
            <a:pPr lvl="1"/>
            <a:r>
              <a:rPr lang="en-US" dirty="0" smtClean="0"/>
              <a:t>Speak English as a native language</a:t>
            </a:r>
          </a:p>
          <a:p>
            <a:pPr lvl="1"/>
            <a:r>
              <a:rPr lang="en-US" dirty="0" smtClean="0"/>
              <a:t>Have obtained ECFMG certificate closer to the Match year </a:t>
            </a:r>
          </a:p>
          <a:p>
            <a:pPr lvl="1"/>
            <a:r>
              <a:rPr lang="en-US" dirty="0" smtClean="0"/>
              <a:t>Have graduated from medical school closer to the Match year </a:t>
            </a:r>
          </a:p>
          <a:p>
            <a:pPr lvl="1"/>
            <a:r>
              <a:rPr lang="en-US" dirty="0" smtClean="0"/>
              <a:t>Be U.S. citizens</a:t>
            </a:r>
          </a:p>
          <a:p>
            <a:pPr lvl="1"/>
            <a:endParaRPr lang="en-US" dirty="0" smtClean="0"/>
          </a:p>
        </p:txBody>
      </p:sp>
      <p:sp>
        <p:nvSpPr>
          <p:cNvPr id="5" name="TextBox 4"/>
          <p:cNvSpPr txBox="1"/>
          <p:nvPr/>
        </p:nvSpPr>
        <p:spPr>
          <a:xfrm>
            <a:off x="2297254" y="6211669"/>
            <a:ext cx="6846746" cy="646331"/>
          </a:xfrm>
          <a:prstGeom prst="rect">
            <a:avLst/>
          </a:prstGeom>
          <a:noFill/>
        </p:spPr>
        <p:txBody>
          <a:bodyPr wrap="none" rtlCol="0">
            <a:spAutoFit/>
          </a:bodyPr>
          <a:lstStyle/>
          <a:p>
            <a:r>
              <a:rPr lang="en-US" sz="1800" b="1" dirty="0" smtClean="0">
                <a:latin typeface="Cordia New"/>
                <a:cs typeface="Cordia New"/>
                <a:hlinkClick r:id="rId2"/>
              </a:rPr>
              <a:t>NRMP and ECFMG Charting Outcomes in the Match for International Medical Graduates Revised </a:t>
            </a:r>
            <a:endParaRPr lang="en-US" sz="1800" dirty="0" smtClean="0">
              <a:latin typeface="Cordia New"/>
              <a:cs typeface="Cordia New"/>
            </a:endParaRPr>
          </a:p>
          <a:p>
            <a:endParaRPr lang="th-TH" sz="1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7170" name="Picture 2"/>
          <p:cNvPicPr>
            <a:picLocks noChangeAspect="1" noChangeArrowheads="1"/>
          </p:cNvPicPr>
          <p:nvPr/>
        </p:nvPicPr>
        <p:blipFill>
          <a:blip r:embed="rId2"/>
          <a:srcRect/>
          <a:stretch>
            <a:fillRect/>
          </a:stretch>
        </p:blipFill>
        <p:spPr bwMode="auto">
          <a:xfrm>
            <a:off x="357158" y="1428736"/>
            <a:ext cx="8305634"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12290" name="Picture 2"/>
          <p:cNvPicPr>
            <a:picLocks noGrp="1" noChangeAspect="1" noChangeArrowheads="1"/>
          </p:cNvPicPr>
          <p:nvPr>
            <p:ph idx="1"/>
          </p:nvPr>
        </p:nvPicPr>
        <p:blipFill>
          <a:blip r:embed="rId2"/>
          <a:srcRect/>
          <a:stretch>
            <a:fillRect/>
          </a:stretch>
        </p:blipFill>
        <p:spPr bwMode="auto">
          <a:xfrm>
            <a:off x="79886" y="1357298"/>
            <a:ext cx="8964317"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10242" name="Picture 2"/>
          <p:cNvPicPr>
            <a:picLocks noGrp="1" noChangeAspect="1" noChangeArrowheads="1"/>
          </p:cNvPicPr>
          <p:nvPr>
            <p:ph idx="1"/>
          </p:nvPr>
        </p:nvPicPr>
        <p:blipFill>
          <a:blip r:embed="rId2"/>
          <a:srcRect/>
          <a:stretch>
            <a:fillRect/>
          </a:stretch>
        </p:blipFill>
        <p:spPr bwMode="auto">
          <a:xfrm>
            <a:off x="285720" y="1500174"/>
            <a:ext cx="8511181"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idx="1"/>
          </p:nvPr>
        </p:nvSpPr>
        <p:spPr/>
        <p:txBody>
          <a:bodyPr>
            <a:normAutofit fontScale="85000" lnSpcReduction="10000"/>
          </a:bodyPr>
          <a:lstStyle/>
          <a:p>
            <a:r>
              <a:rPr lang="en-US" dirty="0" smtClean="0"/>
              <a:t>IMG applicants who are successful in matching to their preferred specialty are more likely to:</a:t>
            </a:r>
          </a:p>
          <a:p>
            <a:pPr lvl="1"/>
            <a:r>
              <a:rPr lang="en-US" dirty="0" smtClean="0"/>
              <a:t>Have higher USMLE scores</a:t>
            </a:r>
          </a:p>
          <a:p>
            <a:pPr lvl="1"/>
            <a:r>
              <a:rPr lang="en-US" u="sng" dirty="0" smtClean="0"/>
              <a:t>Have fewer attempts at ECFMG certification examinations</a:t>
            </a:r>
          </a:p>
          <a:p>
            <a:pPr lvl="1"/>
            <a:r>
              <a:rPr lang="en-US" dirty="0" smtClean="0"/>
              <a:t>Rank more programs within their preferred specialty</a:t>
            </a:r>
          </a:p>
          <a:p>
            <a:pPr lvl="1"/>
            <a:r>
              <a:rPr lang="en-US" dirty="0" smtClean="0"/>
              <a:t>Speak English as a native language</a:t>
            </a:r>
          </a:p>
          <a:p>
            <a:pPr lvl="1"/>
            <a:r>
              <a:rPr lang="en-US" dirty="0" smtClean="0"/>
              <a:t>Have obtained ECFMG certificate closer to the Match year </a:t>
            </a:r>
          </a:p>
          <a:p>
            <a:pPr lvl="1"/>
            <a:r>
              <a:rPr lang="en-US" dirty="0" smtClean="0"/>
              <a:t>Have graduated from medical school closer to the Match year </a:t>
            </a:r>
          </a:p>
          <a:p>
            <a:pPr lvl="1"/>
            <a:r>
              <a:rPr lang="en-US" dirty="0" smtClean="0"/>
              <a:t>Be U.S. citizens</a:t>
            </a:r>
          </a:p>
          <a:p>
            <a:pPr lvl="1"/>
            <a:endParaRPr lang="en-US" dirty="0" smtClean="0"/>
          </a:p>
        </p:txBody>
      </p:sp>
      <p:sp>
        <p:nvSpPr>
          <p:cNvPr id="5" name="TextBox 4"/>
          <p:cNvSpPr txBox="1"/>
          <p:nvPr/>
        </p:nvSpPr>
        <p:spPr>
          <a:xfrm>
            <a:off x="2297254" y="6211669"/>
            <a:ext cx="6846746" cy="646331"/>
          </a:xfrm>
          <a:prstGeom prst="rect">
            <a:avLst/>
          </a:prstGeom>
          <a:noFill/>
        </p:spPr>
        <p:txBody>
          <a:bodyPr wrap="none" rtlCol="0">
            <a:spAutoFit/>
          </a:bodyPr>
          <a:lstStyle/>
          <a:p>
            <a:r>
              <a:rPr lang="en-US" sz="1800" b="1" dirty="0" smtClean="0">
                <a:latin typeface="Cordia New"/>
                <a:cs typeface="Cordia New"/>
                <a:hlinkClick r:id="rId2"/>
              </a:rPr>
              <a:t>NRMP and ECFMG Charting Outcomes in the Match for International Medical Graduates Revised </a:t>
            </a:r>
            <a:endParaRPr lang="en-US" sz="1800" dirty="0" smtClean="0">
              <a:latin typeface="Cordia New"/>
              <a:cs typeface="Cordia New"/>
            </a:endParaRPr>
          </a:p>
          <a:p>
            <a:endParaRPr lang="th-TH" sz="1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9218" name="Picture 2"/>
          <p:cNvPicPr>
            <a:picLocks noGrp="1" noChangeAspect="1" noChangeArrowheads="1"/>
          </p:cNvPicPr>
          <p:nvPr>
            <p:ph idx="1"/>
          </p:nvPr>
        </p:nvPicPr>
        <p:blipFill>
          <a:blip r:embed="rId2"/>
          <a:srcRect/>
          <a:stretch>
            <a:fillRect/>
          </a:stretch>
        </p:blipFill>
        <p:spPr bwMode="auto">
          <a:xfrm>
            <a:off x="357158" y="1500174"/>
            <a:ext cx="8314245" cy="4625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11266" name="Picture 2"/>
          <p:cNvPicPr>
            <a:picLocks noGrp="1" noChangeAspect="1" noChangeArrowheads="1"/>
          </p:cNvPicPr>
          <p:nvPr>
            <p:ph idx="1"/>
          </p:nvPr>
        </p:nvPicPr>
        <p:blipFill>
          <a:blip r:embed="rId2"/>
          <a:srcRect/>
          <a:stretch>
            <a:fillRect/>
          </a:stretch>
        </p:blipFill>
        <p:spPr bwMode="auto">
          <a:xfrm>
            <a:off x="357159" y="1534932"/>
            <a:ext cx="8472496" cy="4680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idx="1"/>
          </p:nvPr>
        </p:nvSpPr>
        <p:spPr/>
        <p:txBody>
          <a:bodyPr>
            <a:normAutofit fontScale="85000" lnSpcReduction="10000"/>
          </a:bodyPr>
          <a:lstStyle/>
          <a:p>
            <a:r>
              <a:rPr lang="en-US" dirty="0" smtClean="0"/>
              <a:t>IMG applicants who are successful in matching to their preferred specialty are more likely to:</a:t>
            </a:r>
          </a:p>
          <a:p>
            <a:pPr lvl="1"/>
            <a:r>
              <a:rPr lang="en-US" dirty="0" smtClean="0"/>
              <a:t>Have higher USMLE scores</a:t>
            </a:r>
          </a:p>
          <a:p>
            <a:pPr lvl="1"/>
            <a:r>
              <a:rPr lang="en-US" dirty="0" smtClean="0"/>
              <a:t>Have fewer attempts at ECFMG certification examinations</a:t>
            </a:r>
          </a:p>
          <a:p>
            <a:pPr lvl="1"/>
            <a:r>
              <a:rPr lang="en-US" u="sng" dirty="0" smtClean="0"/>
              <a:t>Rank more programs within their preferred specialty</a:t>
            </a:r>
          </a:p>
          <a:p>
            <a:pPr lvl="1"/>
            <a:r>
              <a:rPr lang="en-US" dirty="0" smtClean="0"/>
              <a:t>Speak English as a native language</a:t>
            </a:r>
          </a:p>
          <a:p>
            <a:pPr lvl="1"/>
            <a:r>
              <a:rPr lang="en-US" dirty="0" smtClean="0"/>
              <a:t>Have obtained ECFMG certificate closer to the Match year </a:t>
            </a:r>
          </a:p>
          <a:p>
            <a:pPr lvl="1"/>
            <a:r>
              <a:rPr lang="en-US" dirty="0" smtClean="0"/>
              <a:t>Have graduated from medical school closer to the Match year </a:t>
            </a:r>
          </a:p>
          <a:p>
            <a:pPr lvl="1"/>
            <a:r>
              <a:rPr lang="en-US" dirty="0" smtClean="0"/>
              <a:t>Be U.S. citizens</a:t>
            </a:r>
          </a:p>
          <a:p>
            <a:pPr lvl="1"/>
            <a:endParaRPr lang="en-US" dirty="0" smtClean="0"/>
          </a:p>
        </p:txBody>
      </p:sp>
      <p:sp>
        <p:nvSpPr>
          <p:cNvPr id="5" name="TextBox 4"/>
          <p:cNvSpPr txBox="1"/>
          <p:nvPr/>
        </p:nvSpPr>
        <p:spPr>
          <a:xfrm>
            <a:off x="2297254" y="6211669"/>
            <a:ext cx="6846746" cy="646331"/>
          </a:xfrm>
          <a:prstGeom prst="rect">
            <a:avLst/>
          </a:prstGeom>
          <a:noFill/>
        </p:spPr>
        <p:txBody>
          <a:bodyPr wrap="none" rtlCol="0">
            <a:spAutoFit/>
          </a:bodyPr>
          <a:lstStyle/>
          <a:p>
            <a:r>
              <a:rPr lang="en-US" sz="1800" b="1" dirty="0" smtClean="0">
                <a:latin typeface="Cordia New"/>
                <a:cs typeface="Cordia New"/>
                <a:hlinkClick r:id="rId2"/>
              </a:rPr>
              <a:t>NRMP and ECFMG Charting Outcomes in the Match for International Medical Graduates Revised </a:t>
            </a:r>
            <a:endParaRPr lang="en-US" sz="1800" dirty="0" smtClean="0">
              <a:latin typeface="Cordia New"/>
              <a:cs typeface="Cordia New"/>
            </a:endParaRPr>
          </a:p>
          <a:p>
            <a:endParaRPr lang="th-TH"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Salary?</a:t>
            </a:r>
            <a:endParaRPr lang="th-TH" b="1" dirty="0"/>
          </a:p>
        </p:txBody>
      </p:sp>
      <p:pic>
        <p:nvPicPr>
          <p:cNvPr id="134146" name="Picture 2" descr="Slide 2."/>
          <p:cNvPicPr>
            <a:picLocks noChangeAspect="1" noChangeArrowheads="1"/>
          </p:cNvPicPr>
          <p:nvPr/>
        </p:nvPicPr>
        <p:blipFill>
          <a:blip r:embed="rId2"/>
          <a:srcRect/>
          <a:stretch>
            <a:fillRect/>
          </a:stretch>
        </p:blipFill>
        <p:spPr bwMode="auto">
          <a:xfrm>
            <a:off x="642910" y="1357274"/>
            <a:ext cx="8081930" cy="5500726"/>
          </a:xfrm>
          <a:prstGeom prst="rect">
            <a:avLst/>
          </a:prstGeom>
          <a:noFill/>
        </p:spPr>
      </p:pic>
      <p:sp>
        <p:nvSpPr>
          <p:cNvPr id="5" name="TextBox 4"/>
          <p:cNvSpPr txBox="1"/>
          <p:nvPr/>
        </p:nvSpPr>
        <p:spPr>
          <a:xfrm>
            <a:off x="3858001" y="6504057"/>
            <a:ext cx="5285999" cy="707886"/>
          </a:xfrm>
          <a:prstGeom prst="rect">
            <a:avLst/>
          </a:prstGeom>
          <a:noFill/>
        </p:spPr>
        <p:txBody>
          <a:bodyPr wrap="none" rtlCol="0">
            <a:spAutoFit/>
          </a:bodyPr>
          <a:lstStyle/>
          <a:p>
            <a:r>
              <a:rPr lang="en-US" sz="2000" u="sng" dirty="0" err="1" smtClean="0"/>
              <a:t>Medscape</a:t>
            </a:r>
            <a:r>
              <a:rPr lang="en-US" sz="2000" u="sng" dirty="0" smtClean="0"/>
              <a:t> Physician Compensation Report 2014</a:t>
            </a:r>
          </a:p>
          <a:p>
            <a:endParaRPr lang="th-TH" sz="2000" u="sng" dirty="0">
              <a:solidFill>
                <a:schemeClr val="accent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8194" name="Picture 2"/>
          <p:cNvPicPr>
            <a:picLocks noGrp="1" noChangeAspect="1" noChangeArrowheads="1"/>
          </p:cNvPicPr>
          <p:nvPr>
            <p:ph idx="1"/>
          </p:nvPr>
        </p:nvPicPr>
        <p:blipFill>
          <a:blip r:embed="rId2"/>
          <a:srcRect/>
          <a:stretch>
            <a:fillRect/>
          </a:stretch>
        </p:blipFill>
        <p:spPr bwMode="auto">
          <a:xfrm>
            <a:off x="357158" y="1714488"/>
            <a:ext cx="8418745" cy="403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idx="1"/>
          </p:nvPr>
        </p:nvSpPr>
        <p:spPr/>
        <p:txBody>
          <a:bodyPr>
            <a:normAutofit fontScale="85000" lnSpcReduction="10000"/>
          </a:bodyPr>
          <a:lstStyle/>
          <a:p>
            <a:r>
              <a:rPr lang="en-US" dirty="0" smtClean="0"/>
              <a:t>IMG applicants who are successful in matching to their preferred specialty are more likely to:</a:t>
            </a:r>
          </a:p>
          <a:p>
            <a:pPr lvl="1"/>
            <a:r>
              <a:rPr lang="en-US" dirty="0" smtClean="0"/>
              <a:t>Have higher USMLE scores</a:t>
            </a:r>
          </a:p>
          <a:p>
            <a:pPr lvl="1"/>
            <a:r>
              <a:rPr lang="en-US" dirty="0" smtClean="0"/>
              <a:t>Have fewer attempts at ECFMG certification examinations</a:t>
            </a:r>
          </a:p>
          <a:p>
            <a:pPr lvl="1"/>
            <a:r>
              <a:rPr lang="en-US" dirty="0" smtClean="0"/>
              <a:t>Rank more programs within their preferred specialty</a:t>
            </a:r>
          </a:p>
          <a:p>
            <a:pPr lvl="1"/>
            <a:r>
              <a:rPr lang="en-US" dirty="0" smtClean="0">
                <a:solidFill>
                  <a:srgbClr val="7030A0"/>
                </a:solidFill>
              </a:rPr>
              <a:t>Speak English as a native language</a:t>
            </a:r>
          </a:p>
          <a:p>
            <a:pPr lvl="1"/>
            <a:r>
              <a:rPr lang="en-US" dirty="0" smtClean="0">
                <a:solidFill>
                  <a:srgbClr val="7030A0"/>
                </a:solidFill>
              </a:rPr>
              <a:t>Have obtained ECFMG certificate closer to the Match year </a:t>
            </a:r>
          </a:p>
          <a:p>
            <a:pPr lvl="1"/>
            <a:r>
              <a:rPr lang="en-US" dirty="0" smtClean="0">
                <a:solidFill>
                  <a:srgbClr val="7030A0"/>
                </a:solidFill>
              </a:rPr>
              <a:t>Have graduated from medical school closer to the Match year </a:t>
            </a:r>
          </a:p>
          <a:p>
            <a:pPr lvl="1"/>
            <a:r>
              <a:rPr lang="en-US" dirty="0" smtClean="0">
                <a:solidFill>
                  <a:srgbClr val="7030A0"/>
                </a:solidFill>
              </a:rPr>
              <a:t>Be U.S. citizens</a:t>
            </a:r>
          </a:p>
          <a:p>
            <a:pPr lvl="1"/>
            <a:endParaRPr lang="en-US" dirty="0" smtClean="0"/>
          </a:p>
        </p:txBody>
      </p:sp>
      <p:sp>
        <p:nvSpPr>
          <p:cNvPr id="5" name="TextBox 4"/>
          <p:cNvSpPr txBox="1"/>
          <p:nvPr/>
        </p:nvSpPr>
        <p:spPr>
          <a:xfrm>
            <a:off x="2297254" y="6211669"/>
            <a:ext cx="6846746" cy="646331"/>
          </a:xfrm>
          <a:prstGeom prst="rect">
            <a:avLst/>
          </a:prstGeom>
          <a:noFill/>
        </p:spPr>
        <p:txBody>
          <a:bodyPr wrap="none" rtlCol="0">
            <a:spAutoFit/>
          </a:bodyPr>
          <a:lstStyle/>
          <a:p>
            <a:r>
              <a:rPr lang="en-US" sz="1800" b="1" dirty="0" smtClean="0">
                <a:latin typeface="Cordia New"/>
                <a:cs typeface="Cordia New"/>
                <a:hlinkClick r:id="rId2"/>
              </a:rPr>
              <a:t>NRMP and ECFMG Charting Outcomes in the Match for International Medical Graduates Revised </a:t>
            </a:r>
            <a:endParaRPr lang="en-US" sz="1800" dirty="0" smtClean="0">
              <a:latin typeface="Cordia New"/>
              <a:cs typeface="Cordia New"/>
            </a:endParaRPr>
          </a:p>
          <a:p>
            <a:endParaRPr lang="th-TH" sz="1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USA_Flag_Map_PNG_Clipart.png"/>
          <p:cNvPicPr>
            <a:picLocks noChangeAspect="1" noChangeArrowheads="1"/>
          </p:cNvPicPr>
          <p:nvPr/>
        </p:nvPicPr>
        <p:blipFill>
          <a:blip r:embed="rId2" cstate="print">
            <a:lum bright="70000" contrast="-70000"/>
          </a:blip>
          <a:srcRect/>
          <a:stretch>
            <a:fillRect/>
          </a:stretch>
        </p:blipFill>
        <p:spPr bwMode="auto">
          <a:xfrm>
            <a:off x="928662" y="1142984"/>
            <a:ext cx="7393594" cy="4714908"/>
          </a:xfrm>
          <a:prstGeom prst="rect">
            <a:avLst/>
          </a:prstGeom>
          <a:noFill/>
        </p:spPr>
      </p:pic>
      <p:sp>
        <p:nvSpPr>
          <p:cNvPr id="2" name="Title 1"/>
          <p:cNvSpPr>
            <a:spLocks noGrp="1"/>
          </p:cNvSpPr>
          <p:nvPr>
            <p:ph type="ctrTitle"/>
          </p:nvPr>
        </p:nvSpPr>
        <p:spPr/>
        <p:txBody>
          <a:bodyPr>
            <a:normAutofit fontScale="90000"/>
          </a:bodyPr>
          <a:lstStyle/>
          <a:p>
            <a:r>
              <a:rPr lang="en-US" b="1" dirty="0" smtClean="0"/>
              <a:t>United States Clinical Experiences</a:t>
            </a:r>
            <a:br>
              <a:rPr lang="en-US" b="1" dirty="0" smtClean="0"/>
            </a:br>
            <a:r>
              <a:rPr lang="en-US" b="1" dirty="0" smtClean="0"/>
              <a:t>(USCE)</a:t>
            </a:r>
            <a:endParaRPr lang="th-TH" b="1" dirty="0"/>
          </a:p>
        </p:txBody>
      </p:sp>
      <p:sp>
        <p:nvSpPr>
          <p:cNvPr id="3" name="Subtitle 2"/>
          <p:cNvSpPr>
            <a:spLocks noGrp="1"/>
          </p:cNvSpPr>
          <p:nvPr>
            <p:ph type="subTitle" idx="1"/>
          </p:nvPr>
        </p:nvSpPr>
        <p:spPr/>
        <p:txBody>
          <a:bodyPr/>
          <a:lstStyle/>
          <a:p>
            <a:endParaRPr lang="th-TH"/>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USCE?</a:t>
            </a:r>
            <a:endParaRPr lang="th-TH" b="1" dirty="0"/>
          </a:p>
        </p:txBody>
      </p:sp>
      <p:sp>
        <p:nvSpPr>
          <p:cNvPr id="3" name="Content Placeholder 2"/>
          <p:cNvSpPr>
            <a:spLocks noGrp="1"/>
          </p:cNvSpPr>
          <p:nvPr>
            <p:ph idx="1"/>
          </p:nvPr>
        </p:nvSpPr>
        <p:spPr>
          <a:xfrm>
            <a:off x="457200" y="1500174"/>
            <a:ext cx="8229600" cy="4625989"/>
          </a:xfrm>
        </p:spPr>
        <p:txBody>
          <a:bodyPr/>
          <a:lstStyle/>
          <a:p>
            <a:r>
              <a:rPr lang="en-US" dirty="0" smtClean="0"/>
              <a:t>USCE is stand for United States Clinical Experiences</a:t>
            </a:r>
          </a:p>
          <a:p>
            <a:r>
              <a:rPr lang="en-US" dirty="0" smtClean="0"/>
              <a:t>Having USCE is to claim that you’ve already known US hospital based working experiences</a:t>
            </a:r>
          </a:p>
          <a:p>
            <a:r>
              <a:rPr lang="en-US" dirty="0" smtClean="0"/>
              <a:t>Many programs require USCE</a:t>
            </a:r>
          </a:p>
          <a:p>
            <a:r>
              <a:rPr lang="en-US" dirty="0" smtClean="0"/>
              <a:t>Optional, but improving chance for matching</a:t>
            </a:r>
            <a:endParaRPr lang="th-TH"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USCE</a:t>
            </a:r>
            <a:endParaRPr lang="th-TH" b="1" dirty="0"/>
          </a:p>
        </p:txBody>
      </p:sp>
      <p:sp>
        <p:nvSpPr>
          <p:cNvPr id="3" name="Content Placeholder 2"/>
          <p:cNvSpPr>
            <a:spLocks noGrp="1"/>
          </p:cNvSpPr>
          <p:nvPr>
            <p:ph idx="1"/>
          </p:nvPr>
        </p:nvSpPr>
        <p:spPr/>
        <p:txBody>
          <a:bodyPr/>
          <a:lstStyle/>
          <a:p>
            <a:r>
              <a:rPr lang="en-US" dirty="0" smtClean="0"/>
              <a:t>Hands on Clinical experience</a:t>
            </a:r>
          </a:p>
          <a:p>
            <a:pPr lvl="1"/>
            <a:r>
              <a:rPr lang="en-US" dirty="0" smtClean="0"/>
              <a:t>Clinical elective</a:t>
            </a:r>
          </a:p>
          <a:p>
            <a:pPr lvl="1"/>
            <a:r>
              <a:rPr lang="en-US" dirty="0" smtClean="0"/>
              <a:t>Externship</a:t>
            </a:r>
          </a:p>
          <a:p>
            <a:r>
              <a:rPr lang="en-US" dirty="0" smtClean="0"/>
              <a:t>Non-hands on clinical experience</a:t>
            </a:r>
          </a:p>
          <a:p>
            <a:pPr lvl="1"/>
            <a:r>
              <a:rPr lang="en-US" dirty="0" err="1" smtClean="0"/>
              <a:t>Observership</a:t>
            </a:r>
            <a:endParaRPr lang="en-US" dirty="0" smtClean="0"/>
          </a:p>
          <a:p>
            <a:pPr lvl="1"/>
            <a:r>
              <a:rPr lang="en-US" dirty="0" smtClean="0"/>
              <a:t>Research elective</a:t>
            </a:r>
            <a:endParaRPr lang="th-TH"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Pros and Cons</a:t>
            </a:r>
            <a:endParaRPr lang="th-TH" dirty="0"/>
          </a:p>
        </p:txBody>
      </p:sp>
      <p:sp>
        <p:nvSpPr>
          <p:cNvPr id="3" name="Content Placeholder 2"/>
          <p:cNvSpPr>
            <a:spLocks noGrp="1"/>
          </p:cNvSpPr>
          <p:nvPr>
            <p:ph sz="half" idx="1"/>
          </p:nvPr>
        </p:nvSpPr>
        <p:spPr/>
        <p:txBody>
          <a:bodyPr/>
          <a:lstStyle/>
          <a:p>
            <a:pPr>
              <a:buNone/>
            </a:pPr>
            <a:r>
              <a:rPr lang="en-US" b="1" dirty="0" smtClean="0"/>
              <a:t>Pros</a:t>
            </a:r>
          </a:p>
          <a:p>
            <a:r>
              <a:rPr lang="en-US" dirty="0" smtClean="0"/>
              <a:t>Find out that you really like it (US style)</a:t>
            </a:r>
          </a:p>
          <a:p>
            <a:r>
              <a:rPr lang="en-US" dirty="0" smtClean="0"/>
              <a:t>Improve credential</a:t>
            </a:r>
          </a:p>
          <a:p>
            <a:r>
              <a:rPr lang="en-US" dirty="0" smtClean="0"/>
              <a:t>Having more programs to rank</a:t>
            </a:r>
          </a:p>
          <a:p>
            <a:r>
              <a:rPr lang="en-US" dirty="0" smtClean="0"/>
              <a:t>English communication skill</a:t>
            </a:r>
            <a:endParaRPr lang="th-TH" dirty="0"/>
          </a:p>
        </p:txBody>
      </p:sp>
      <p:sp>
        <p:nvSpPr>
          <p:cNvPr id="4" name="Content Placeholder 3"/>
          <p:cNvSpPr>
            <a:spLocks noGrp="1"/>
          </p:cNvSpPr>
          <p:nvPr>
            <p:ph sz="half" idx="2"/>
          </p:nvPr>
        </p:nvSpPr>
        <p:spPr/>
        <p:txBody>
          <a:bodyPr/>
          <a:lstStyle/>
          <a:p>
            <a:pPr>
              <a:buNone/>
            </a:pPr>
            <a:r>
              <a:rPr lang="en-US" b="1" dirty="0" smtClean="0"/>
              <a:t>Cons</a:t>
            </a:r>
          </a:p>
          <a:p>
            <a:r>
              <a:rPr lang="en-US" dirty="0" smtClean="0"/>
              <a:t>Expensive</a:t>
            </a:r>
          </a:p>
          <a:p>
            <a:r>
              <a:rPr lang="en-US" dirty="0" smtClean="0"/>
              <a:t>It’s not 100% guarantee that you will get in the program.</a:t>
            </a:r>
          </a:p>
          <a:p>
            <a:pPr>
              <a:buNone/>
            </a:pPr>
            <a:endParaRPr lang="th-TH"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elective</a:t>
            </a:r>
            <a:endParaRPr lang="th-TH" b="1" dirty="0"/>
          </a:p>
        </p:txBody>
      </p:sp>
      <p:sp>
        <p:nvSpPr>
          <p:cNvPr id="3" name="Content Placeholder 2"/>
          <p:cNvSpPr>
            <a:spLocks noGrp="1"/>
          </p:cNvSpPr>
          <p:nvPr>
            <p:ph idx="1"/>
          </p:nvPr>
        </p:nvSpPr>
        <p:spPr/>
        <p:txBody>
          <a:bodyPr/>
          <a:lstStyle/>
          <a:p>
            <a:r>
              <a:rPr lang="en-US" dirty="0" smtClean="0"/>
              <a:t>There is no specific organization to provide the medical school.</a:t>
            </a:r>
          </a:p>
          <a:p>
            <a:r>
              <a:rPr lang="en-US" dirty="0" smtClean="0"/>
              <a:t>It usually takes 4 weeks per rotation.</a:t>
            </a:r>
          </a:p>
          <a:p>
            <a:r>
              <a:rPr lang="en-US" dirty="0" smtClean="0"/>
              <a:t>Two ways to find clinical elective programs</a:t>
            </a:r>
          </a:p>
          <a:p>
            <a:pPr lvl="1"/>
            <a:r>
              <a:rPr lang="en-US" dirty="0" smtClean="0"/>
              <a:t>Medical school affiliate</a:t>
            </a:r>
          </a:p>
          <a:p>
            <a:pPr lvl="1"/>
            <a:r>
              <a:rPr lang="en-US" dirty="0" smtClean="0"/>
              <a:t>Self contact </a:t>
            </a:r>
          </a:p>
          <a:p>
            <a:pPr lvl="1"/>
            <a:endParaRPr lang="en-US" dirty="0" smtClean="0"/>
          </a:p>
          <a:p>
            <a:endParaRPr lang="th-TH"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a:t>
            </a:r>
            <a:endParaRPr lang="th-TH" b="1" dirty="0"/>
          </a:p>
        </p:txBody>
      </p:sp>
      <p:sp>
        <p:nvSpPr>
          <p:cNvPr id="3" name="Content Placeholder 2"/>
          <p:cNvSpPr>
            <a:spLocks noGrp="1"/>
          </p:cNvSpPr>
          <p:nvPr>
            <p:ph idx="1"/>
          </p:nvPr>
        </p:nvSpPr>
        <p:spPr/>
        <p:txBody>
          <a:bodyPr/>
          <a:lstStyle/>
          <a:p>
            <a:r>
              <a:rPr lang="en-US" dirty="0" smtClean="0"/>
              <a:t>Studying in Final year medical school</a:t>
            </a:r>
          </a:p>
          <a:p>
            <a:r>
              <a:rPr lang="en-US" dirty="0" smtClean="0"/>
              <a:t>USMLE step1</a:t>
            </a:r>
          </a:p>
          <a:p>
            <a:r>
              <a:rPr lang="en-US" dirty="0" smtClean="0"/>
              <a:t>English proficiency test</a:t>
            </a:r>
          </a:p>
          <a:p>
            <a:r>
              <a:rPr lang="en-US" dirty="0" smtClean="0"/>
              <a:t>Some not require anything, you just have enough money!</a:t>
            </a:r>
            <a:endParaRPr lang="th-TH"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3116"/>
            <a:ext cx="7772400" cy="1470025"/>
          </a:xfrm>
        </p:spPr>
        <p:txBody>
          <a:bodyPr/>
          <a:lstStyle/>
          <a:p>
            <a:r>
              <a:rPr lang="en-US" b="1" dirty="0" smtClean="0"/>
              <a:t>What about NU?</a:t>
            </a:r>
            <a:endParaRPr lang="th-TH" b="1" dirty="0"/>
          </a:p>
        </p:txBody>
      </p:sp>
      <p:sp>
        <p:nvSpPr>
          <p:cNvPr id="3" name="Subtitle 2"/>
          <p:cNvSpPr>
            <a:spLocks noGrp="1"/>
          </p:cNvSpPr>
          <p:nvPr>
            <p:ph type="subTitle" idx="1"/>
          </p:nvPr>
        </p:nvSpPr>
        <p:spPr/>
        <p:txBody>
          <a:bodyPr/>
          <a:lstStyle/>
          <a:p>
            <a:endParaRPr lang="th-TH" dirty="0"/>
          </a:p>
        </p:txBody>
      </p:sp>
      <p:pic>
        <p:nvPicPr>
          <p:cNvPr id="229378" name="Picture 2" descr="http://vivaltainc.com/wp-content/uploads/2012/05/Questioning-Businessman.jpg"/>
          <p:cNvPicPr>
            <a:picLocks noChangeAspect="1" noChangeArrowheads="1"/>
          </p:cNvPicPr>
          <p:nvPr/>
        </p:nvPicPr>
        <p:blipFill>
          <a:blip r:embed="rId2"/>
          <a:srcRect/>
          <a:stretch>
            <a:fillRect/>
          </a:stretch>
        </p:blipFill>
        <p:spPr bwMode="auto">
          <a:xfrm>
            <a:off x="2571736" y="3500438"/>
            <a:ext cx="3933825" cy="2771775"/>
          </a:xfrm>
          <a:prstGeom prst="rect">
            <a:avLst/>
          </a:prstGeom>
          <a:noFill/>
        </p:spPr>
      </p:pic>
      <p:pic>
        <p:nvPicPr>
          <p:cNvPr id="1026" name="Picture 2" descr="C:\Users\user\Downloads\logomed_okJPG.jpg"/>
          <p:cNvPicPr>
            <a:picLocks noChangeAspect="1" noChangeArrowheads="1"/>
          </p:cNvPicPr>
          <p:nvPr/>
        </p:nvPicPr>
        <p:blipFill>
          <a:blip r:embed="rId3" cstate="print"/>
          <a:srcRect/>
          <a:stretch>
            <a:fillRect/>
          </a:stretch>
        </p:blipFill>
        <p:spPr bwMode="auto">
          <a:xfrm>
            <a:off x="3857620" y="714356"/>
            <a:ext cx="1643074" cy="1643074"/>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list</a:t>
            </a:r>
            <a:endParaRPr lang="th-TH" b="1" dirty="0"/>
          </a:p>
        </p:txBody>
      </p:sp>
      <p:sp>
        <p:nvSpPr>
          <p:cNvPr id="3" name="Content Placeholder 2"/>
          <p:cNvSpPr>
            <a:spLocks noGrp="1"/>
          </p:cNvSpPr>
          <p:nvPr>
            <p:ph idx="1"/>
          </p:nvPr>
        </p:nvSpPr>
        <p:spPr/>
        <p:txBody>
          <a:bodyPr/>
          <a:lstStyle/>
          <a:p>
            <a:r>
              <a:rPr lang="en-US" dirty="0" smtClean="0"/>
              <a:t>Harvard Medical School</a:t>
            </a:r>
          </a:p>
          <a:p>
            <a:r>
              <a:rPr lang="en-US" dirty="0" smtClean="0"/>
              <a:t>Tulane University School of Medicine</a:t>
            </a:r>
          </a:p>
          <a:p>
            <a:r>
              <a:rPr lang="en-US" dirty="0" smtClean="0"/>
              <a:t>Tufts University School of Medicine</a:t>
            </a:r>
          </a:p>
          <a:p>
            <a:r>
              <a:rPr lang="en-US" dirty="0" smtClean="0"/>
              <a:t>University of Massachusetts Medical School</a:t>
            </a:r>
          </a:p>
          <a:p>
            <a:r>
              <a:rPr lang="en-US" dirty="0" smtClean="0"/>
              <a:t>Johns Hopkins School of Medicine (Research elective only)</a:t>
            </a:r>
            <a:endParaRPr lang="th-TH"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2843</Words>
  <Application>Microsoft Office PowerPoint</Application>
  <PresentationFormat>นำเสนอทางหน้าจอ (4:3)</PresentationFormat>
  <Paragraphs>723</Paragraphs>
  <Slides>112</Slides>
  <Notes>28</Notes>
  <HiddenSlides>3</HiddenSlides>
  <MMClips>0</MMClips>
  <ScaleCrop>false</ScaleCrop>
  <HeadingPairs>
    <vt:vector size="6" baseType="variant">
      <vt:variant>
        <vt:lpstr>ฟอนต์ที่ถูกใช้</vt:lpstr>
      </vt:variant>
      <vt:variant>
        <vt:i4>7</vt:i4>
      </vt:variant>
      <vt:variant>
        <vt:lpstr>ธีม</vt:lpstr>
      </vt:variant>
      <vt:variant>
        <vt:i4>1</vt:i4>
      </vt:variant>
      <vt:variant>
        <vt:lpstr>ชื่อเรื่องสไลด์</vt:lpstr>
      </vt:variant>
      <vt:variant>
        <vt:i4>112</vt:i4>
      </vt:variant>
    </vt:vector>
  </HeadingPairs>
  <TitlesOfParts>
    <vt:vector size="120" baseType="lpstr">
      <vt:lpstr>Angsana New</vt:lpstr>
      <vt:lpstr>Arial</vt:lpstr>
      <vt:lpstr>Arial Narrow</vt:lpstr>
      <vt:lpstr>Calibri</vt:lpstr>
      <vt:lpstr>Cordia New</vt:lpstr>
      <vt:lpstr>TH SarabunPSK</vt:lpstr>
      <vt:lpstr>Wingdings</vt:lpstr>
      <vt:lpstr>Office Theme</vt:lpstr>
      <vt:lpstr>งานนำเสนอ PowerPoint</vt:lpstr>
      <vt:lpstr>งานนำเสนอ PowerPoint</vt:lpstr>
      <vt:lpstr>Outline</vt:lpstr>
      <vt:lpstr>Introduction</vt:lpstr>
      <vt:lpstr>Life after graduation</vt:lpstr>
      <vt:lpstr>Opportunities after graduation</vt:lpstr>
      <vt:lpstr>WHY U.S.?</vt:lpstr>
      <vt:lpstr>How many hours physician typically work each week?</vt:lpstr>
      <vt:lpstr>Salary?</vt:lpstr>
      <vt:lpstr>Residents salary</vt:lpstr>
      <vt:lpstr>My experiences in U.S</vt:lpstr>
      <vt:lpstr>Main topics</vt:lpstr>
      <vt:lpstr>ECFMG Certification</vt:lpstr>
      <vt:lpstr>ECFMG Certification</vt:lpstr>
      <vt:lpstr>งานนำเสนอ PowerPoint</vt:lpstr>
      <vt:lpstr>Requirement for ECFMG certification</vt:lpstr>
      <vt:lpstr>งานนำเสนอ PowerPoint</vt:lpstr>
      <vt:lpstr>Medical Education Credential Requirements</vt:lpstr>
      <vt:lpstr>Final medical diploma</vt:lpstr>
      <vt:lpstr>Final Medical Transcript</vt:lpstr>
      <vt:lpstr>Transfer Credits</vt:lpstr>
      <vt:lpstr>Transcript(s) to Document Transferred Credits</vt:lpstr>
      <vt:lpstr>Main topics</vt:lpstr>
      <vt:lpstr>Examination requirement</vt:lpstr>
      <vt:lpstr>The United States Medical Licensing Examination (USMLE)</vt:lpstr>
      <vt:lpstr>งานนำเสนอ PowerPoint</vt:lpstr>
      <vt:lpstr>Registration and applying examination</vt:lpstr>
      <vt:lpstr>Eligibility for Examination</vt:lpstr>
      <vt:lpstr>Time Limit for Completing Examination Requirements</vt:lpstr>
      <vt:lpstr>Time Limit for Completing Examination Requirements (Cont.)</vt:lpstr>
      <vt:lpstr>Number of attempts and retaking</vt:lpstr>
      <vt:lpstr>United States Medical Licensing Examination (USMLE)</vt:lpstr>
      <vt:lpstr>USMLE Step1</vt:lpstr>
      <vt:lpstr>Step 1 table of specifications</vt:lpstr>
      <vt:lpstr>Test Question Formats</vt:lpstr>
      <vt:lpstr>USMLE Step2 CK</vt:lpstr>
      <vt:lpstr>Step2 CK table of specifications</vt:lpstr>
      <vt:lpstr>Step 2 CK Physician Task/Competency Specifications</vt:lpstr>
      <vt:lpstr>Test Question Formats</vt:lpstr>
      <vt:lpstr>Step2 CS</vt:lpstr>
      <vt:lpstr>Examination Format</vt:lpstr>
      <vt:lpstr>Scoring the USMLE step2 CS</vt:lpstr>
      <vt:lpstr>งานนำเสนอ PowerPoint</vt:lpstr>
      <vt:lpstr>Main topics</vt:lpstr>
      <vt:lpstr>Electronic Residency Application Service (ERAS)</vt:lpstr>
      <vt:lpstr>What is ERAS?</vt:lpstr>
      <vt:lpstr>Use MyERAS to</vt:lpstr>
      <vt:lpstr>Step in the ERAS process</vt:lpstr>
      <vt:lpstr>What you have to complete in ERAS?</vt:lpstr>
      <vt:lpstr>Profile</vt:lpstr>
      <vt:lpstr>Supporting Documents</vt:lpstr>
      <vt:lpstr>งานนำเสนอ PowerPoint</vt:lpstr>
      <vt:lpstr>ERAS</vt:lpstr>
      <vt:lpstr>Program selection</vt:lpstr>
      <vt:lpstr>ERAS</vt:lpstr>
      <vt:lpstr>ERAS</vt:lpstr>
      <vt:lpstr>ERAS application fee</vt:lpstr>
      <vt:lpstr>Main topics</vt:lpstr>
      <vt:lpstr>Interview</vt:lpstr>
      <vt:lpstr>Interview</vt:lpstr>
      <vt:lpstr>Interview</vt:lpstr>
      <vt:lpstr>Main topics</vt:lpstr>
      <vt:lpstr>Matching </vt:lpstr>
      <vt:lpstr>Timeline</vt:lpstr>
      <vt:lpstr>Ranking and Matching Process</vt:lpstr>
      <vt:lpstr>Examples</vt:lpstr>
      <vt:lpstr>Match Result</vt:lpstr>
      <vt:lpstr>Match fee</vt:lpstr>
      <vt:lpstr>Supplement Offer and Acceptance Program (SOAP)</vt:lpstr>
      <vt:lpstr>Discussion</vt:lpstr>
      <vt:lpstr>Interesting statistics and data</vt:lpstr>
      <vt:lpstr>งานนำเสนอ PowerPoint</vt:lpstr>
      <vt:lpstr>Applicant types</vt:lpstr>
      <vt:lpstr>งานนำเสนอ PowerPoint</vt:lpstr>
      <vt:lpstr>Positions per All Active and Active U.S. Senior Applicant, 1976 - 2014</vt:lpstr>
      <vt:lpstr>Match Rate by applicant type</vt:lpstr>
      <vt:lpstr>งานนำเสนอ PowerPoint</vt:lpstr>
      <vt:lpstr>งานนำเสนอ PowerPoint</vt:lpstr>
      <vt:lpstr>Matching Statistic</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United States Clinical Experiences (USCE)</vt:lpstr>
      <vt:lpstr>What is USCE?</vt:lpstr>
      <vt:lpstr>Types of USCE</vt:lpstr>
      <vt:lpstr>Pros and Cons</vt:lpstr>
      <vt:lpstr>Clinical elective</vt:lpstr>
      <vt:lpstr>Requirement</vt:lpstr>
      <vt:lpstr>What about NU?</vt:lpstr>
      <vt:lpstr>My list</vt:lpstr>
      <vt:lpstr>Budgets</vt:lpstr>
      <vt:lpstr>Budgets</vt:lpstr>
      <vt:lpstr>Budgets</vt:lpstr>
      <vt:lpstr>Budgets</vt:lpstr>
      <vt:lpstr>Budgets</vt:lpstr>
      <vt:lpstr>Conclusion</vt:lpstr>
      <vt:lpstr>Main steps</vt:lpstr>
      <vt:lpstr>Suggestion</vt:lpstr>
      <vt:lpstr>งานนำเสนอ PowerPoint</vt:lpstr>
      <vt:lpstr>งานนำเสนอ PowerPoint</vt:lpstr>
      <vt:lpstr>Resource</vt:lpstr>
      <vt:lpstr>งานนำเสนอ PowerPoint</vt:lpstr>
      <vt:lpstr>งานนำเสนอ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into residency training program in USA?</dc:title>
  <dc:creator>user</dc:creator>
  <cp:lastModifiedBy>itstation</cp:lastModifiedBy>
  <cp:revision>50</cp:revision>
  <dcterms:created xsi:type="dcterms:W3CDTF">2015-02-18T07:06:56Z</dcterms:created>
  <dcterms:modified xsi:type="dcterms:W3CDTF">2015-03-16T16:54:22Z</dcterms:modified>
</cp:coreProperties>
</file>